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81"/>
  </p:notes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  <p:sldId id="278" r:id="rId76"/>
    <p:sldId id="279" r:id="rId77"/>
    <p:sldId id="280" r:id="rId78"/>
    <p:sldId id="281" r:id="rId79"/>
    <p:sldId id="282" r:id="rId8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  <p:embeddedFont>
      <p:font typeface="Montserrat" charset="1" panose="00000500000000000000"/>
      <p:regular r:id="rId36"/>
    </p:embeddedFont>
    <p:embeddedFont>
      <p:font typeface="Montserrat Bold" charset="1" panose="00000800000000000000"/>
      <p:regular r:id="rId37"/>
    </p:embeddedFont>
    <p:embeddedFont>
      <p:font typeface="Montserrat Italics" charset="1" panose="00000500000000000000"/>
      <p:regular r:id="rId38"/>
    </p:embeddedFont>
    <p:embeddedFont>
      <p:font typeface="Montserrat Bold Italics" charset="1" panose="00000800000000000000"/>
      <p:regular r:id="rId39"/>
    </p:embeddedFont>
    <p:embeddedFont>
      <p:font typeface="Montserrat Thin" charset="1" panose="00000300000000000000"/>
      <p:regular r:id="rId40"/>
    </p:embeddedFont>
    <p:embeddedFont>
      <p:font typeface="Montserrat Thin Italics" charset="1" panose="00000300000000000000"/>
      <p:regular r:id="rId41"/>
    </p:embeddedFont>
    <p:embeddedFont>
      <p:font typeface="Montserrat Extra-Light" charset="1" panose="00000300000000000000"/>
      <p:regular r:id="rId42"/>
    </p:embeddedFont>
    <p:embeddedFont>
      <p:font typeface="Montserrat Extra-Light Italics" charset="1" panose="00000300000000000000"/>
      <p:regular r:id="rId43"/>
    </p:embeddedFont>
    <p:embeddedFont>
      <p:font typeface="Montserrat Light" charset="1" panose="00000400000000000000"/>
      <p:regular r:id="rId44"/>
    </p:embeddedFont>
    <p:embeddedFont>
      <p:font typeface="Montserrat Light Italics" charset="1" panose="00000400000000000000"/>
      <p:regular r:id="rId45"/>
    </p:embeddedFont>
    <p:embeddedFont>
      <p:font typeface="Montserrat Medium" charset="1" panose="00000600000000000000"/>
      <p:regular r:id="rId46"/>
    </p:embeddedFont>
    <p:embeddedFont>
      <p:font typeface="Montserrat Medium Italics" charset="1" panose="00000600000000000000"/>
      <p:regular r:id="rId47"/>
    </p:embeddedFont>
    <p:embeddedFont>
      <p:font typeface="Montserrat Semi-Bold" charset="1" panose="00000700000000000000"/>
      <p:regular r:id="rId48"/>
    </p:embeddedFont>
    <p:embeddedFont>
      <p:font typeface="Montserrat Semi-Bold Italics" charset="1" panose="00000700000000000000"/>
      <p:regular r:id="rId49"/>
    </p:embeddedFont>
    <p:embeddedFont>
      <p:font typeface="Montserrat Ultra-Bold" charset="1" panose="00000900000000000000"/>
      <p:regular r:id="rId50"/>
    </p:embeddedFont>
    <p:embeddedFont>
      <p:font typeface="Montserrat Ultra-Bold Italics" charset="1" panose="00000900000000000000"/>
      <p:regular r:id="rId51"/>
    </p:embeddedFont>
    <p:embeddedFont>
      <p:font typeface="Montserrat Heavy" charset="1" panose="00000A00000000000000"/>
      <p:regular r:id="rId52"/>
    </p:embeddedFont>
    <p:embeddedFont>
      <p:font typeface="Montserrat Heavy Italics" charset="1" panose="00000A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notesSlides/notesSlide18.xml" Type="http://schemas.openxmlformats.org/officeDocument/2006/relationships/notesSlide"/><Relationship Id="rId101" Target="notesSlides/notesSlide19.xml" Type="http://schemas.openxmlformats.org/officeDocument/2006/relationships/notesSlide"/><Relationship Id="rId102" Target="notesSlides/notesSlide20.xml" Type="http://schemas.openxmlformats.org/officeDocument/2006/relationships/notesSlide"/><Relationship Id="rId103" Target="notesSlides/notesSlide21.xml" Type="http://schemas.openxmlformats.org/officeDocument/2006/relationships/notesSlide"/><Relationship Id="rId104" Target="notesSlides/notesSlide22.xml" Type="http://schemas.openxmlformats.org/officeDocument/2006/relationships/notesSlide"/><Relationship Id="rId105" Target="notesSlides/notesSlide23.xml" Type="http://schemas.openxmlformats.org/officeDocument/2006/relationships/notesSlide"/><Relationship Id="rId106" Target="notesSlides/notesSlide24.xml" Type="http://schemas.openxmlformats.org/officeDocument/2006/relationships/notesSlide"/><Relationship Id="rId107" Target="notesSlides/notesSlide25.xml" Type="http://schemas.openxmlformats.org/officeDocument/2006/relationships/notesSlide"/><Relationship Id="rId108" Target="notesSlides/notesSlide26.xml" Type="http://schemas.openxmlformats.org/officeDocument/2006/relationships/notesSlide"/><Relationship Id="rId109" Target="notesSlides/notesSlide27.xml" Type="http://schemas.openxmlformats.org/officeDocument/2006/relationships/notes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69" Target="slides/slide16.xml" Type="http://schemas.openxmlformats.org/officeDocument/2006/relationships/slide"/><Relationship Id="rId7" Target="fonts/font7.fntdata" Type="http://schemas.openxmlformats.org/officeDocument/2006/relationships/font"/><Relationship Id="rId70" Target="slides/slide17.xml" Type="http://schemas.openxmlformats.org/officeDocument/2006/relationships/slide"/><Relationship Id="rId71" Target="slides/slide18.xml" Type="http://schemas.openxmlformats.org/officeDocument/2006/relationships/slide"/><Relationship Id="rId72" Target="slides/slide19.xml" Type="http://schemas.openxmlformats.org/officeDocument/2006/relationships/slide"/><Relationship Id="rId73" Target="slides/slide20.xml" Type="http://schemas.openxmlformats.org/officeDocument/2006/relationships/slide"/><Relationship Id="rId74" Target="slides/slide21.xml" Type="http://schemas.openxmlformats.org/officeDocument/2006/relationships/slide"/><Relationship Id="rId75" Target="slides/slide22.xml" Type="http://schemas.openxmlformats.org/officeDocument/2006/relationships/slide"/><Relationship Id="rId76" Target="slides/slide23.xml" Type="http://schemas.openxmlformats.org/officeDocument/2006/relationships/slide"/><Relationship Id="rId77" Target="slides/slide24.xml" Type="http://schemas.openxmlformats.org/officeDocument/2006/relationships/slide"/><Relationship Id="rId78" Target="slides/slide25.xml" Type="http://schemas.openxmlformats.org/officeDocument/2006/relationships/slide"/><Relationship Id="rId79" Target="slides/slide26.xml" Type="http://schemas.openxmlformats.org/officeDocument/2006/relationships/slide"/><Relationship Id="rId8" Target="fonts/font8.fntdata" Type="http://schemas.openxmlformats.org/officeDocument/2006/relationships/font"/><Relationship Id="rId80" Target="slides/slide27.xml" Type="http://schemas.openxmlformats.org/officeDocument/2006/relationships/slide"/><Relationship Id="rId81" Target="notesMasters/notesMaster1.xml" Type="http://schemas.openxmlformats.org/officeDocument/2006/relationships/notesMaster"/><Relationship Id="rId82" Target="theme/theme2.xml" Type="http://schemas.openxmlformats.org/officeDocument/2006/relationships/theme"/><Relationship Id="rId83" Target="notesSlides/notesSlide1.xml" Type="http://schemas.openxmlformats.org/officeDocument/2006/relationships/notesSlide"/><Relationship Id="rId84" Target="notesSlides/notesSlide2.xml" Type="http://schemas.openxmlformats.org/officeDocument/2006/relationships/notesSlide"/><Relationship Id="rId85" Target="notesSlides/notesSlide3.xml" Type="http://schemas.openxmlformats.org/officeDocument/2006/relationships/notesSlide"/><Relationship Id="rId86" Target="notesSlides/notesSlide4.xml" Type="http://schemas.openxmlformats.org/officeDocument/2006/relationships/notesSlide"/><Relationship Id="rId87" Target="notesSlides/notesSlide5.xml" Type="http://schemas.openxmlformats.org/officeDocument/2006/relationships/notesSlide"/><Relationship Id="rId88" Target="notesSlides/notesSlide6.xml" Type="http://schemas.openxmlformats.org/officeDocument/2006/relationships/notesSlide"/><Relationship Id="rId89" Target="notesSlides/notesSlide7.xml" Type="http://schemas.openxmlformats.org/officeDocument/2006/relationships/notesSlide"/><Relationship Id="rId9" Target="fonts/font9.fntdata" Type="http://schemas.openxmlformats.org/officeDocument/2006/relationships/font"/><Relationship Id="rId90" Target="notesSlides/notesSlide8.xml" Type="http://schemas.openxmlformats.org/officeDocument/2006/relationships/notesSlide"/><Relationship Id="rId91" Target="notesSlides/notesSlide9.xml" Type="http://schemas.openxmlformats.org/officeDocument/2006/relationships/notesSlide"/><Relationship Id="rId92" Target="notesSlides/notesSlide10.xml" Type="http://schemas.openxmlformats.org/officeDocument/2006/relationships/notesSlide"/><Relationship Id="rId93" Target="notesSlides/notesSlide11.xml" Type="http://schemas.openxmlformats.org/officeDocument/2006/relationships/notesSlide"/><Relationship Id="rId94" Target="notesSlides/notesSlide12.xml" Type="http://schemas.openxmlformats.org/officeDocument/2006/relationships/notesSlide"/><Relationship Id="rId95" Target="notesSlides/notesSlide13.xml" Type="http://schemas.openxmlformats.org/officeDocument/2006/relationships/notesSlide"/><Relationship Id="rId96" Target="notesSlides/notesSlide14.xml" Type="http://schemas.openxmlformats.org/officeDocument/2006/relationships/notesSlide"/><Relationship Id="rId97" Target="notesSlides/notesSlide15.xml" Type="http://schemas.openxmlformats.org/officeDocument/2006/relationships/notesSlide"/><Relationship Id="rId98" Target="notesSlides/notesSlide16.xml" Type="http://schemas.openxmlformats.org/officeDocument/2006/relationships/notesSlide"/><Relationship Id="rId99" Target="notesSlides/notesSlide17.xml" Type="http://schemas.openxmlformats.org/officeDocument/2006/relationships/notes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Relationship Id="rId9" Target="../media/image55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Relationship Id="rId8" Target="../media/image11.pn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svg" Type="http://schemas.openxmlformats.org/officeDocument/2006/relationships/image"/><Relationship Id="rId12" Target="../media/image68.png" Type="http://schemas.openxmlformats.org/officeDocument/2006/relationships/image"/><Relationship Id="rId13" Target="../media/image69.svg" Type="http://schemas.openxmlformats.org/officeDocument/2006/relationships/image"/><Relationship Id="rId14" Target="../media/image70.png" Type="http://schemas.openxmlformats.org/officeDocument/2006/relationships/image"/><Relationship Id="rId15" Target="../media/image71.sv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Relationship Id="rId9" Target="../media/image72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7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jpeg" Type="http://schemas.openxmlformats.org/officeDocument/2006/relationships/image"/><Relationship Id="rId11" Target="../media/image8.png" Type="http://schemas.openxmlformats.org/officeDocument/2006/relationships/image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4.pn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2" Target="../notesSlides/notesSlide2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8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260138" y="-117137"/>
            <a:ext cx="19553025" cy="10490325"/>
            <a:chOff x="0" y="0"/>
            <a:chExt cx="26070700" cy="13987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6057988" cy="13974445"/>
            </a:xfrm>
            <a:custGeom>
              <a:avLst/>
              <a:gdLst/>
              <a:ahLst/>
              <a:cxnLst/>
              <a:rect r="r" b="b" t="t" l="l"/>
              <a:pathLst>
                <a:path h="13974445" w="26057988">
                  <a:moveTo>
                    <a:pt x="0" y="0"/>
                  </a:moveTo>
                  <a:lnTo>
                    <a:pt x="26057988" y="0"/>
                  </a:lnTo>
                  <a:lnTo>
                    <a:pt x="26057988" y="13974445"/>
                  </a:lnTo>
                  <a:lnTo>
                    <a:pt x="0" y="139744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070688" cy="13987145"/>
            </a:xfrm>
            <a:custGeom>
              <a:avLst/>
              <a:gdLst/>
              <a:ahLst/>
              <a:cxnLst/>
              <a:rect r="r" b="b" t="t" l="l"/>
              <a:pathLst>
                <a:path h="13987145" w="26070688">
                  <a:moveTo>
                    <a:pt x="6350" y="0"/>
                  </a:moveTo>
                  <a:lnTo>
                    <a:pt x="26064338" y="0"/>
                  </a:lnTo>
                  <a:cubicBezTo>
                    <a:pt x="26067894" y="0"/>
                    <a:pt x="26070688" y="2794"/>
                    <a:pt x="26070688" y="6350"/>
                  </a:cubicBezTo>
                  <a:lnTo>
                    <a:pt x="26070688" y="13980795"/>
                  </a:lnTo>
                  <a:cubicBezTo>
                    <a:pt x="26070688" y="13984351"/>
                    <a:pt x="26067894" y="13987145"/>
                    <a:pt x="26064338" y="13987145"/>
                  </a:cubicBezTo>
                  <a:lnTo>
                    <a:pt x="6350" y="13987145"/>
                  </a:lnTo>
                  <a:cubicBezTo>
                    <a:pt x="2794" y="13987145"/>
                    <a:pt x="0" y="13984351"/>
                    <a:pt x="0" y="13980795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3980795"/>
                  </a:lnTo>
                  <a:lnTo>
                    <a:pt x="6350" y="13980795"/>
                  </a:lnTo>
                  <a:lnTo>
                    <a:pt x="6350" y="13974445"/>
                  </a:lnTo>
                  <a:lnTo>
                    <a:pt x="26064338" y="13974445"/>
                  </a:lnTo>
                  <a:lnTo>
                    <a:pt x="26064338" y="13980795"/>
                  </a:lnTo>
                  <a:lnTo>
                    <a:pt x="26057988" y="13980795"/>
                  </a:lnTo>
                  <a:lnTo>
                    <a:pt x="26057988" y="6350"/>
                  </a:lnTo>
                  <a:lnTo>
                    <a:pt x="26064338" y="6350"/>
                  </a:lnTo>
                  <a:lnTo>
                    <a:pt x="26064338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1F497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544475" y="2413925"/>
            <a:ext cx="9070500" cy="9070500"/>
            <a:chOff x="0" y="0"/>
            <a:chExt cx="12094000" cy="12094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93956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2093956">
                  <a:moveTo>
                    <a:pt x="0" y="6046978"/>
                  </a:moveTo>
                  <a:cubicBezTo>
                    <a:pt x="0" y="2707386"/>
                    <a:pt x="2707386" y="0"/>
                    <a:pt x="6046978" y="0"/>
                  </a:cubicBezTo>
                  <a:cubicBezTo>
                    <a:pt x="9386570" y="0"/>
                    <a:pt x="12093956" y="2707386"/>
                    <a:pt x="12093956" y="6046978"/>
                  </a:cubicBezTo>
                  <a:cubicBezTo>
                    <a:pt x="12093956" y="9386570"/>
                    <a:pt x="9386697" y="12093956"/>
                    <a:pt x="6046978" y="12093956"/>
                  </a:cubicBezTo>
                  <a:cubicBezTo>
                    <a:pt x="2707260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FDCD25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157133" y="-334057"/>
            <a:ext cx="3086098" cy="10861825"/>
          </a:xfrm>
          <a:custGeom>
            <a:avLst/>
            <a:gdLst/>
            <a:ahLst/>
            <a:cxnLst/>
            <a:rect r="r" b="b" t="t" l="l"/>
            <a:pathLst>
              <a:path h="10861825" w="3086098">
                <a:moveTo>
                  <a:pt x="0" y="0"/>
                </a:moveTo>
                <a:lnTo>
                  <a:pt x="3086098" y="0"/>
                </a:lnTo>
                <a:lnTo>
                  <a:pt x="3086098" y="10861825"/>
                </a:lnTo>
                <a:lnTo>
                  <a:pt x="0" y="10861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85596" y="401688"/>
            <a:ext cx="1231190" cy="798736"/>
          </a:xfrm>
          <a:custGeom>
            <a:avLst/>
            <a:gdLst/>
            <a:ahLst/>
            <a:cxnLst/>
            <a:rect r="r" b="b" t="t" l="l"/>
            <a:pathLst>
              <a:path h="798736" w="1231190">
                <a:moveTo>
                  <a:pt x="0" y="0"/>
                </a:moveTo>
                <a:lnTo>
                  <a:pt x="1231190" y="0"/>
                </a:lnTo>
                <a:lnTo>
                  <a:pt x="1231190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8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10800000">
            <a:off x="7817477" y="8924984"/>
            <a:ext cx="598621" cy="388355"/>
          </a:xfrm>
          <a:custGeom>
            <a:avLst/>
            <a:gdLst/>
            <a:ahLst/>
            <a:cxnLst/>
            <a:rect r="r" b="b" t="t" l="l"/>
            <a:pathLst>
              <a:path h="388355" w="598621">
                <a:moveTo>
                  <a:pt x="598621" y="0"/>
                </a:moveTo>
                <a:lnTo>
                  <a:pt x="0" y="0"/>
                </a:lnTo>
                <a:lnTo>
                  <a:pt x="0" y="388355"/>
                </a:lnTo>
                <a:lnTo>
                  <a:pt x="598621" y="388355"/>
                </a:lnTo>
                <a:lnTo>
                  <a:pt x="598621" y="0"/>
                </a:lnTo>
                <a:close/>
              </a:path>
            </a:pathLst>
          </a:custGeom>
          <a:blipFill>
            <a:blip r:embed="rId9"/>
            <a:stretch>
              <a:fillRect l="0" t="0" r="-48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7504738" y="240744"/>
            <a:ext cx="569837" cy="569837"/>
          </a:xfrm>
          <a:custGeom>
            <a:avLst/>
            <a:gdLst/>
            <a:ahLst/>
            <a:cxnLst/>
            <a:rect r="r" b="b" t="t" l="l"/>
            <a:pathLst>
              <a:path h="569837" w="569837">
                <a:moveTo>
                  <a:pt x="569837" y="0"/>
                </a:moveTo>
                <a:lnTo>
                  <a:pt x="0" y="0"/>
                </a:lnTo>
                <a:lnTo>
                  <a:pt x="0" y="569837"/>
                </a:lnTo>
                <a:lnTo>
                  <a:pt x="569837" y="569837"/>
                </a:lnTo>
                <a:lnTo>
                  <a:pt x="569837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6925984" y="8924984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2204654"/>
            <a:ext cx="11524985" cy="448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51"/>
              </a:lnSpc>
            </a:pPr>
            <a:r>
              <a:rPr lang="en-US" sz="9626">
                <a:solidFill>
                  <a:srgbClr val="343333"/>
                </a:solidFill>
                <a:latin typeface="Poppins Bold"/>
              </a:rPr>
              <a:t>Classification Air Quality Index Jakarta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430040" y="2413932"/>
            <a:ext cx="9337834" cy="9337796"/>
            <a:chOff x="0" y="0"/>
            <a:chExt cx="12450445" cy="124503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50445" cy="12450445"/>
            </a:xfrm>
            <a:custGeom>
              <a:avLst/>
              <a:gdLst/>
              <a:ahLst/>
              <a:cxnLst/>
              <a:rect r="r" b="b" t="t" l="l"/>
              <a:pathLst>
                <a:path h="12450445" w="12450445">
                  <a:moveTo>
                    <a:pt x="12450445" y="6225286"/>
                  </a:moveTo>
                  <a:cubicBezTo>
                    <a:pt x="12450445" y="9663176"/>
                    <a:pt x="9663302" y="12450445"/>
                    <a:pt x="6225159" y="12450445"/>
                  </a:cubicBezTo>
                  <a:cubicBezTo>
                    <a:pt x="2787015" y="12450445"/>
                    <a:pt x="0" y="9663176"/>
                    <a:pt x="0" y="6225286"/>
                  </a:cubicBezTo>
                  <a:cubicBezTo>
                    <a:pt x="0" y="2787142"/>
                    <a:pt x="2787142" y="0"/>
                    <a:pt x="6225286" y="0"/>
                  </a:cubicBezTo>
                  <a:cubicBezTo>
                    <a:pt x="9663430" y="0"/>
                    <a:pt x="12450445" y="2787142"/>
                    <a:pt x="12450445" y="6225286"/>
                  </a:cubicBezTo>
                  <a:close/>
                </a:path>
              </a:pathLst>
            </a:custGeom>
            <a:blipFill>
              <a:blip r:embed="rId12"/>
              <a:stretch>
                <a:fillRect l="-25075" t="0" r="-25075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36551" y="7111405"/>
            <a:ext cx="8257800" cy="574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73"/>
              </a:lnSpc>
            </a:pPr>
            <a:r>
              <a:rPr lang="en-US" sz="3203">
                <a:solidFill>
                  <a:srgbClr val="343333"/>
                </a:solidFill>
                <a:latin typeface="Poppins"/>
              </a:rPr>
              <a:t>Final Project - Team 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2982" y="7827017"/>
            <a:ext cx="8257800" cy="574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73"/>
              </a:lnSpc>
            </a:pPr>
            <a:r>
              <a:rPr lang="en-US" sz="3203">
                <a:solidFill>
                  <a:srgbClr val="343333"/>
                </a:solidFill>
                <a:latin typeface="Poppins"/>
              </a:rPr>
              <a:t>Mentor Rizki Fadhil Syahrial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1447" y="5489942"/>
            <a:ext cx="7912090" cy="4197899"/>
          </a:xfrm>
          <a:custGeom>
            <a:avLst/>
            <a:gdLst/>
            <a:ahLst/>
            <a:cxnLst/>
            <a:rect r="r" b="b" t="t" l="l"/>
            <a:pathLst>
              <a:path h="4197899" w="7912090">
                <a:moveTo>
                  <a:pt x="0" y="0"/>
                </a:moveTo>
                <a:lnTo>
                  <a:pt x="7912091" y="0"/>
                </a:lnTo>
                <a:lnTo>
                  <a:pt x="7912091" y="4197899"/>
                </a:lnTo>
                <a:lnTo>
                  <a:pt x="0" y="4197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020" y="1722375"/>
            <a:ext cx="8608946" cy="3104599"/>
          </a:xfrm>
          <a:custGeom>
            <a:avLst/>
            <a:gdLst/>
            <a:ahLst/>
            <a:cxnLst/>
            <a:rect r="r" b="b" t="t" l="l"/>
            <a:pathLst>
              <a:path h="3104599" w="8608946">
                <a:moveTo>
                  <a:pt x="0" y="0"/>
                </a:moveTo>
                <a:lnTo>
                  <a:pt x="8608945" y="0"/>
                </a:lnTo>
                <a:lnTo>
                  <a:pt x="8608945" y="3104600"/>
                </a:lnTo>
                <a:lnTo>
                  <a:pt x="0" y="3104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75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40915" y="66141"/>
            <a:ext cx="8382892" cy="99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4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Data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15850" y="5385167"/>
            <a:ext cx="3664234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oppins Bold"/>
              </a:rPr>
              <a:t>Proporsi Polutan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32361" y="1311522"/>
            <a:ext cx="3378314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Daerah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15850" y="5993172"/>
            <a:ext cx="8516801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</a:rPr>
              <a:t>Sepanjang pengukuran, O3 menjadi polutan dengan proporsi paling banyak, diikuti oleh pm10 sepanjang pengukuran dari tahun 2018 sampai 2021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15850" y="1860797"/>
            <a:ext cx="8516801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</a:rPr>
              <a:t>DKI 5 wilayah Kebon Jeruk, menjadi area dengan frekuensi udara tidak sehat paling banyak sepanjang tahun pengukuran. Sedangkan DKI 1 wilayah Bunderan HI menjadi area dengan frekuensi 'Baik' terbanyak.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16365" y="1238389"/>
            <a:ext cx="10231992" cy="3655101"/>
          </a:xfrm>
          <a:custGeom>
            <a:avLst/>
            <a:gdLst/>
            <a:ahLst/>
            <a:cxnLst/>
            <a:rect r="r" b="b" t="t" l="l"/>
            <a:pathLst>
              <a:path h="3655101" w="10231992">
                <a:moveTo>
                  <a:pt x="0" y="0"/>
                </a:moveTo>
                <a:lnTo>
                  <a:pt x="10231992" y="0"/>
                </a:lnTo>
                <a:lnTo>
                  <a:pt x="10231992" y="3655101"/>
                </a:lnTo>
                <a:lnTo>
                  <a:pt x="0" y="3655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40915" y="66141"/>
            <a:ext cx="8382892" cy="99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4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Data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52793" y="4779190"/>
            <a:ext cx="3700766" cy="75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Tren Polutan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41154" y="5067300"/>
            <a:ext cx="12582414" cy="437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6"/>
              </a:lnSpc>
            </a:pPr>
          </a:p>
          <a:p>
            <a:pPr algn="just" marL="597874" indent="-298937" lvl="1">
              <a:lnSpc>
                <a:spcPts val="3876"/>
              </a:lnSpc>
              <a:buFont typeface="Arial"/>
              <a:buChar char="•"/>
            </a:pPr>
            <a:r>
              <a:rPr lang="en-US" sz="2769">
                <a:solidFill>
                  <a:srgbClr val="000000"/>
                </a:solidFill>
                <a:latin typeface="Poppins"/>
              </a:rPr>
              <a:t>Polutan CO mengalami penurunan pada tahun 2021 dan Konsentrasi polutan O3 mengalami penurunan yang signifikan pada tahun 2020 dan 2021. </a:t>
            </a:r>
          </a:p>
          <a:p>
            <a:pPr algn="just" marL="597874" indent="-298937" lvl="1">
              <a:lnSpc>
                <a:spcPts val="3876"/>
              </a:lnSpc>
              <a:buFont typeface="Arial"/>
              <a:buChar char="•"/>
            </a:pPr>
            <a:r>
              <a:rPr lang="en-US" sz="2769">
                <a:solidFill>
                  <a:srgbClr val="000000"/>
                </a:solidFill>
                <a:latin typeface="Poppins"/>
              </a:rPr>
              <a:t>Menurut data NASA, penurunan ini disebabkan pembatasan aktivitas global akibat pandemi COVID-19, yang menyebabkan penurunan emisi Nitrogen Oksida dan senyawa organik volatil (VOC) yang berkaitan erat dengan Ozon.</a:t>
            </a:r>
          </a:p>
          <a:p>
            <a:pPr algn="just">
              <a:lnSpc>
                <a:spcPts val="387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44475" y="2413925"/>
            <a:ext cx="9070500" cy="9070500"/>
            <a:chOff x="0" y="0"/>
            <a:chExt cx="12094000" cy="12094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93956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2093956">
                  <a:moveTo>
                    <a:pt x="0" y="6046978"/>
                  </a:moveTo>
                  <a:cubicBezTo>
                    <a:pt x="0" y="2707386"/>
                    <a:pt x="2707386" y="0"/>
                    <a:pt x="6046978" y="0"/>
                  </a:cubicBezTo>
                  <a:cubicBezTo>
                    <a:pt x="9386570" y="0"/>
                    <a:pt x="12093956" y="2707386"/>
                    <a:pt x="12093956" y="6046978"/>
                  </a:cubicBezTo>
                  <a:cubicBezTo>
                    <a:pt x="12093956" y="9386570"/>
                    <a:pt x="9386697" y="12093956"/>
                    <a:pt x="6046978" y="12093956"/>
                  </a:cubicBezTo>
                  <a:cubicBezTo>
                    <a:pt x="2707260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FDCD2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501191" y="2413932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0800000">
            <a:off x="7817477" y="8924984"/>
            <a:ext cx="598621" cy="388355"/>
          </a:xfrm>
          <a:custGeom>
            <a:avLst/>
            <a:gdLst/>
            <a:ahLst/>
            <a:cxnLst/>
            <a:rect r="r" b="b" t="t" l="l"/>
            <a:pathLst>
              <a:path h="388355" w="598621">
                <a:moveTo>
                  <a:pt x="598621" y="0"/>
                </a:moveTo>
                <a:lnTo>
                  <a:pt x="0" y="0"/>
                </a:lnTo>
                <a:lnTo>
                  <a:pt x="0" y="388355"/>
                </a:lnTo>
                <a:lnTo>
                  <a:pt x="598621" y="388355"/>
                </a:lnTo>
                <a:lnTo>
                  <a:pt x="598621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6925984" y="8924984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430040" y="2413932"/>
            <a:ext cx="9337834" cy="9337796"/>
            <a:chOff x="0" y="0"/>
            <a:chExt cx="12450445" cy="124503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0445" cy="12450445"/>
            </a:xfrm>
            <a:custGeom>
              <a:avLst/>
              <a:gdLst/>
              <a:ahLst/>
              <a:cxnLst/>
              <a:rect r="r" b="b" t="t" l="l"/>
              <a:pathLst>
                <a:path h="12450445" w="12450445">
                  <a:moveTo>
                    <a:pt x="12450445" y="6225286"/>
                  </a:moveTo>
                  <a:cubicBezTo>
                    <a:pt x="12450445" y="9663176"/>
                    <a:pt x="9663302" y="12450445"/>
                    <a:pt x="6225159" y="12450445"/>
                  </a:cubicBezTo>
                  <a:cubicBezTo>
                    <a:pt x="2787015" y="12450445"/>
                    <a:pt x="0" y="9663176"/>
                    <a:pt x="0" y="6225286"/>
                  </a:cubicBezTo>
                  <a:cubicBezTo>
                    <a:pt x="0" y="2787142"/>
                    <a:pt x="2787142" y="0"/>
                    <a:pt x="6225286" y="0"/>
                  </a:cubicBezTo>
                  <a:cubicBezTo>
                    <a:pt x="9663430" y="0"/>
                    <a:pt x="12450445" y="2787142"/>
                    <a:pt x="12450445" y="6225286"/>
                  </a:cubicBezTo>
                  <a:close/>
                </a:path>
              </a:pathLst>
            </a:custGeom>
            <a:blipFill>
              <a:blip r:embed="rId9"/>
              <a:stretch>
                <a:fillRect l="-35287" t="0" r="-35287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17124" y="505775"/>
            <a:ext cx="973676" cy="973676"/>
          </a:xfrm>
          <a:custGeom>
            <a:avLst/>
            <a:gdLst/>
            <a:ahLst/>
            <a:cxnLst/>
            <a:rect r="r" b="b" t="t" l="l"/>
            <a:pathLst>
              <a:path h="973676" w="973676">
                <a:moveTo>
                  <a:pt x="0" y="0"/>
                </a:moveTo>
                <a:lnTo>
                  <a:pt x="973676" y="0"/>
                </a:lnTo>
                <a:lnTo>
                  <a:pt x="973676" y="973676"/>
                </a:lnTo>
                <a:lnTo>
                  <a:pt x="0" y="97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76200" y="-76200"/>
            <a:ext cx="1371600" cy="1371600"/>
            <a:chOff x="0" y="0"/>
            <a:chExt cx="1828800" cy="182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true" flipV="false" rot="0">
            <a:off x="17504738" y="240744"/>
            <a:ext cx="569837" cy="569837"/>
          </a:xfrm>
          <a:custGeom>
            <a:avLst/>
            <a:gdLst/>
            <a:ahLst/>
            <a:cxnLst/>
            <a:rect r="r" b="b" t="t" l="l"/>
            <a:pathLst>
              <a:path h="569837" w="569837">
                <a:moveTo>
                  <a:pt x="569837" y="0"/>
                </a:moveTo>
                <a:lnTo>
                  <a:pt x="0" y="0"/>
                </a:lnTo>
                <a:lnTo>
                  <a:pt x="0" y="569837"/>
                </a:lnTo>
                <a:lnTo>
                  <a:pt x="569837" y="569837"/>
                </a:lnTo>
                <a:lnTo>
                  <a:pt x="569837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95805" y="2784613"/>
            <a:ext cx="782029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trike="noStrike" u="none">
                <a:solidFill>
                  <a:srgbClr val="343333"/>
                </a:solidFill>
                <a:latin typeface="Poppins Bold"/>
              </a:rPr>
              <a:t>Data Preparation</a:t>
            </a:r>
          </a:p>
        </p:txBody>
      </p:sp>
      <p:sp>
        <p:nvSpPr>
          <p:cNvPr name="AutoShape 25" id="25"/>
          <p:cNvSpPr/>
          <p:nvPr/>
        </p:nvSpPr>
        <p:spPr>
          <a:xfrm>
            <a:off x="595805" y="3794263"/>
            <a:ext cx="6492240" cy="0"/>
          </a:xfrm>
          <a:prstGeom prst="line">
            <a:avLst/>
          </a:prstGeom>
          <a:ln cap="flat" w="38100">
            <a:solidFill>
              <a:srgbClr val="1293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1030" y="4145228"/>
            <a:ext cx="8725423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2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1293AC"/>
                </a:solidFill>
                <a:latin typeface="Poppins Bold"/>
              </a:rPr>
              <a:t>Proses analisis data yang melibatkan pengumpulan, pembersihan, tranformasi,  </a:t>
            </a:r>
          </a:p>
          <a:p>
            <a:pPr algn="just" marL="0" indent="0" lvl="0">
              <a:lnSpc>
                <a:spcPts val="372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1293AC"/>
                </a:solidFill>
                <a:latin typeface="Poppins Bold"/>
              </a:rPr>
              <a:t>dan penyesuaian data agar dapat digunakan secara efektif dalam analisis.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22982" y="915502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3853" y="1163416"/>
            <a:ext cx="782029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343333"/>
                </a:solidFill>
                <a:latin typeface="Poppins Bold"/>
              </a:rPr>
              <a:t>Data Preparation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-10800000">
            <a:off x="7029540" y="9688322"/>
            <a:ext cx="598621" cy="388355"/>
          </a:xfrm>
          <a:custGeom>
            <a:avLst/>
            <a:gdLst/>
            <a:ahLst/>
            <a:cxnLst/>
            <a:rect r="r" b="b" t="t" l="l"/>
            <a:pathLst>
              <a:path h="388355" w="598621">
                <a:moveTo>
                  <a:pt x="598621" y="0"/>
                </a:moveTo>
                <a:lnTo>
                  <a:pt x="0" y="0"/>
                </a:lnTo>
                <a:lnTo>
                  <a:pt x="0" y="388356"/>
                </a:lnTo>
                <a:lnTo>
                  <a:pt x="598621" y="388356"/>
                </a:lnTo>
                <a:lnTo>
                  <a:pt x="598621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6925984" y="8924984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7124" y="505775"/>
            <a:ext cx="973676" cy="973676"/>
          </a:xfrm>
          <a:custGeom>
            <a:avLst/>
            <a:gdLst/>
            <a:ahLst/>
            <a:cxnLst/>
            <a:rect r="r" b="b" t="t" l="l"/>
            <a:pathLst>
              <a:path h="973676" w="973676">
                <a:moveTo>
                  <a:pt x="0" y="0"/>
                </a:moveTo>
                <a:lnTo>
                  <a:pt x="973676" y="0"/>
                </a:lnTo>
                <a:lnTo>
                  <a:pt x="973676" y="973676"/>
                </a:lnTo>
                <a:lnTo>
                  <a:pt x="0" y="97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76200" y="-76200"/>
            <a:ext cx="1371600" cy="1371600"/>
            <a:chOff x="0" y="0"/>
            <a:chExt cx="1828800" cy="1828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true" flipV="false" rot="0">
            <a:off x="17504738" y="240744"/>
            <a:ext cx="569837" cy="569837"/>
          </a:xfrm>
          <a:custGeom>
            <a:avLst/>
            <a:gdLst/>
            <a:ahLst/>
            <a:cxnLst/>
            <a:rect r="r" b="b" t="t" l="l"/>
            <a:pathLst>
              <a:path h="569837" w="569837">
                <a:moveTo>
                  <a:pt x="569837" y="0"/>
                </a:moveTo>
                <a:lnTo>
                  <a:pt x="0" y="0"/>
                </a:lnTo>
                <a:lnTo>
                  <a:pt x="0" y="569837"/>
                </a:lnTo>
                <a:lnTo>
                  <a:pt x="569837" y="569837"/>
                </a:lnTo>
                <a:lnTo>
                  <a:pt x="569837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849787" y="2257163"/>
            <a:ext cx="1814064" cy="1814057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31190" t="0" r="-3119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798650" y="6810589"/>
            <a:ext cx="1802594" cy="1825832"/>
          </a:xfrm>
          <a:custGeom>
            <a:avLst/>
            <a:gdLst/>
            <a:ahLst/>
            <a:cxnLst/>
            <a:rect r="r" b="b" t="t" l="l"/>
            <a:pathLst>
              <a:path h="1825832" w="1802594">
                <a:moveTo>
                  <a:pt x="0" y="0"/>
                </a:moveTo>
                <a:lnTo>
                  <a:pt x="1802594" y="0"/>
                </a:lnTo>
                <a:lnTo>
                  <a:pt x="1802594" y="1825832"/>
                </a:lnTo>
                <a:lnTo>
                  <a:pt x="0" y="18258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56205" y="2486027"/>
            <a:ext cx="9995775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1293AC"/>
                </a:solidFill>
                <a:latin typeface="Poppins Bold"/>
              </a:rPr>
              <a:t>IDEs and code editors</a:t>
            </a:r>
          </a:p>
          <a:p>
            <a:pPr algn="l">
              <a:lnSpc>
                <a:spcPts val="432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3956205" y="4547470"/>
            <a:ext cx="9995775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293AC"/>
                </a:solidFill>
                <a:latin typeface="Poppins Bold"/>
              </a:rPr>
              <a:t>Convert Data Types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56205" y="6773686"/>
            <a:ext cx="9995775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293AC"/>
                </a:solidFill>
                <a:latin typeface="Poppins Bold"/>
              </a:rPr>
              <a:t>Drop Column (Lack of Data)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894207" y="4585570"/>
            <a:ext cx="1707037" cy="1706890"/>
          </a:xfrm>
          <a:custGeom>
            <a:avLst/>
            <a:gdLst/>
            <a:ahLst/>
            <a:cxnLst/>
            <a:rect r="r" b="b" t="t" l="l"/>
            <a:pathLst>
              <a:path h="1706890" w="1707037">
                <a:moveTo>
                  <a:pt x="0" y="0"/>
                </a:moveTo>
                <a:lnTo>
                  <a:pt x="1707037" y="0"/>
                </a:lnTo>
                <a:lnTo>
                  <a:pt x="1707037" y="1706889"/>
                </a:lnTo>
                <a:lnTo>
                  <a:pt x="0" y="17068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962109" y="3076577"/>
            <a:ext cx="1019220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M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elakukan kegiatan Data Preaparation, modelling dan evaluation dengan menggunakan Google Collab.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56205" y="5224650"/>
            <a:ext cx="12734147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Kolom 'tanggal' :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 tipe data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 Object 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diubah menjadi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Datetime.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Kolom 'categori' : tipe data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Object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 diubah menjadi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Category.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896541" y="7449961"/>
            <a:ext cx="12734147" cy="249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Drop Kolom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pm25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 </a:t>
            </a:r>
          </a:p>
          <a:p>
            <a:pPr marL="1209036" indent="-403012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Data polutan hanya tercatat pada tahun 2021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Drop value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TIDAK ADA DATA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 dalam kolom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categori: </a:t>
            </a:r>
          </a:p>
          <a:p>
            <a:pPr marL="1209036" indent="-403012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Merupakan baris yang tidak memiliki data (Null).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AutoShape 32" id="32"/>
          <p:cNvSpPr/>
          <p:nvPr/>
        </p:nvSpPr>
        <p:spPr>
          <a:xfrm>
            <a:off x="5233853" y="2238113"/>
            <a:ext cx="6492240" cy="0"/>
          </a:xfrm>
          <a:prstGeom prst="line">
            <a:avLst/>
          </a:prstGeom>
          <a:ln cap="flat" w="38100">
            <a:solidFill>
              <a:srgbClr val="1293A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0719" y="505775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1" y="0"/>
                </a:lnTo>
                <a:lnTo>
                  <a:pt x="1231191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800000">
            <a:off x="7029540" y="9605992"/>
            <a:ext cx="598621" cy="388355"/>
          </a:xfrm>
          <a:custGeom>
            <a:avLst/>
            <a:gdLst/>
            <a:ahLst/>
            <a:cxnLst/>
            <a:rect r="r" b="b" t="t" l="l"/>
            <a:pathLst>
              <a:path h="388355" w="598621">
                <a:moveTo>
                  <a:pt x="598621" y="0"/>
                </a:moveTo>
                <a:lnTo>
                  <a:pt x="0" y="0"/>
                </a:lnTo>
                <a:lnTo>
                  <a:pt x="0" y="388355"/>
                </a:lnTo>
                <a:lnTo>
                  <a:pt x="598621" y="388355"/>
                </a:lnTo>
                <a:lnTo>
                  <a:pt x="598621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925984" y="8924984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7124" y="505775"/>
            <a:ext cx="973676" cy="973676"/>
          </a:xfrm>
          <a:custGeom>
            <a:avLst/>
            <a:gdLst/>
            <a:ahLst/>
            <a:cxnLst/>
            <a:rect r="r" b="b" t="t" l="l"/>
            <a:pathLst>
              <a:path h="973676" w="973676">
                <a:moveTo>
                  <a:pt x="0" y="0"/>
                </a:moveTo>
                <a:lnTo>
                  <a:pt x="973676" y="0"/>
                </a:lnTo>
                <a:lnTo>
                  <a:pt x="973676" y="973676"/>
                </a:lnTo>
                <a:lnTo>
                  <a:pt x="0" y="97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76200" y="-76200"/>
            <a:ext cx="1371600" cy="1371600"/>
            <a:chOff x="0" y="0"/>
            <a:chExt cx="1828800" cy="1828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true" flipV="false" rot="0">
            <a:off x="17504738" y="240744"/>
            <a:ext cx="569837" cy="569837"/>
          </a:xfrm>
          <a:custGeom>
            <a:avLst/>
            <a:gdLst/>
            <a:ahLst/>
            <a:cxnLst/>
            <a:rect r="r" b="b" t="t" l="l"/>
            <a:pathLst>
              <a:path h="569837" w="569837">
                <a:moveTo>
                  <a:pt x="569837" y="0"/>
                </a:moveTo>
                <a:lnTo>
                  <a:pt x="0" y="0"/>
                </a:lnTo>
                <a:lnTo>
                  <a:pt x="0" y="569837"/>
                </a:lnTo>
                <a:lnTo>
                  <a:pt x="569837" y="569837"/>
                </a:lnTo>
                <a:lnTo>
                  <a:pt x="569837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56205" y="2014221"/>
            <a:ext cx="9995775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1293AC"/>
                </a:solidFill>
                <a:latin typeface="Poppins Bold"/>
              </a:rPr>
              <a:t>Drop Irrelevant Column</a:t>
            </a:r>
          </a:p>
          <a:p>
            <a:pPr algn="l">
              <a:lnSpc>
                <a:spcPts val="432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3956205" y="4462779"/>
            <a:ext cx="9995775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293AC"/>
                </a:solidFill>
                <a:latin typeface="Poppins Bold"/>
              </a:rPr>
              <a:t>Add New Columns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56205" y="6513582"/>
            <a:ext cx="9995775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293AC"/>
                </a:solidFill>
                <a:latin typeface="Poppins Bold"/>
              </a:rPr>
              <a:t>Fill NaN Values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56205" y="7249548"/>
            <a:ext cx="10192200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Mengisi </a:t>
            </a:r>
            <a:r>
              <a:rPr lang="en-US" sz="2799">
                <a:solidFill>
                  <a:srgbClr val="000000"/>
                </a:solidFill>
                <a:latin typeface="Poppins Bold Italics"/>
              </a:rPr>
              <a:t>null values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 pada kolom polutan dengan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mean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.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Menggunakan </a:t>
            </a:r>
            <a:r>
              <a:rPr lang="en-US" sz="2799">
                <a:solidFill>
                  <a:srgbClr val="000000"/>
                </a:solidFill>
                <a:latin typeface="Poppins Italics"/>
              </a:rPr>
              <a:t>filter </a:t>
            </a:r>
            <a:r>
              <a:rPr lang="en-US" sz="2799">
                <a:solidFill>
                  <a:srgbClr val="000000"/>
                </a:solidFill>
                <a:latin typeface="Poppins Bold Italics"/>
              </a:rPr>
              <a:t>groupby</a:t>
            </a:r>
            <a:r>
              <a:rPr lang="en-US" sz="2799">
                <a:solidFill>
                  <a:srgbClr val="000000"/>
                </a:solidFill>
                <a:latin typeface="Poppins Italics"/>
              </a:rPr>
              <a:t> 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kolom: stasiun, tahun, dan minggu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56205" y="5299903"/>
            <a:ext cx="1273414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Menambah kolom datetime, berupa: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Minggu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Bulan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 dan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Tahun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Bertujuan agar Fill Null Values memiliki keakuratan yang lebih baik.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56205" y="2638425"/>
            <a:ext cx="11768267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Poppins"/>
              </a:rPr>
              <a:t>Drop Kolom </a:t>
            </a:r>
            <a:r>
              <a:rPr lang="en-US" sz="2800">
                <a:solidFill>
                  <a:srgbClr val="000000"/>
                </a:solidFill>
                <a:latin typeface="Poppins Bold"/>
              </a:rPr>
              <a:t>max </a:t>
            </a:r>
            <a:r>
              <a:rPr lang="en-US" sz="2800">
                <a:solidFill>
                  <a:srgbClr val="000000"/>
                </a:solidFill>
                <a:latin typeface="Poppins"/>
              </a:rPr>
              <a:t>dan </a:t>
            </a:r>
            <a:r>
              <a:rPr lang="en-US" sz="2800">
                <a:solidFill>
                  <a:srgbClr val="000000"/>
                </a:solidFill>
                <a:latin typeface="Poppins Bold"/>
              </a:rPr>
              <a:t>critical:</a:t>
            </a:r>
            <a:r>
              <a:rPr lang="en-US" sz="2800">
                <a:solidFill>
                  <a:srgbClr val="000000"/>
                </a:solidFill>
                <a:latin typeface="Poppins"/>
              </a:rPr>
              <a:t> parameter kolom tersebut, dapat dihitung berdasarkan values dari kolom-kolom polutan.</a:t>
            </a:r>
          </a:p>
          <a:p>
            <a:pPr algn="just">
              <a:lnSpc>
                <a:spcPts val="3920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802705" y="2052321"/>
            <a:ext cx="1760531" cy="1760531"/>
          </a:xfrm>
          <a:custGeom>
            <a:avLst/>
            <a:gdLst/>
            <a:ahLst/>
            <a:cxnLst/>
            <a:rect r="r" b="b" t="t" l="l"/>
            <a:pathLst>
              <a:path h="1760531" w="1760531">
                <a:moveTo>
                  <a:pt x="0" y="0"/>
                </a:moveTo>
                <a:lnTo>
                  <a:pt x="1760531" y="0"/>
                </a:lnTo>
                <a:lnTo>
                  <a:pt x="1760531" y="1760532"/>
                </a:lnTo>
                <a:lnTo>
                  <a:pt x="0" y="17605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912789" y="4603689"/>
            <a:ext cx="1540362" cy="1563880"/>
          </a:xfrm>
          <a:custGeom>
            <a:avLst/>
            <a:gdLst/>
            <a:ahLst/>
            <a:cxnLst/>
            <a:rect r="r" b="b" t="t" l="l"/>
            <a:pathLst>
              <a:path h="1563880" w="1540362">
                <a:moveTo>
                  <a:pt x="0" y="0"/>
                </a:moveTo>
                <a:lnTo>
                  <a:pt x="1540362" y="0"/>
                </a:lnTo>
                <a:lnTo>
                  <a:pt x="1540362" y="1563879"/>
                </a:lnTo>
                <a:lnTo>
                  <a:pt x="0" y="15638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916206" y="6757111"/>
            <a:ext cx="1536945" cy="1533202"/>
          </a:xfrm>
          <a:custGeom>
            <a:avLst/>
            <a:gdLst/>
            <a:ahLst/>
            <a:cxnLst/>
            <a:rect r="r" b="b" t="t" l="l"/>
            <a:pathLst>
              <a:path h="1533202" w="1536945">
                <a:moveTo>
                  <a:pt x="0" y="0"/>
                </a:moveTo>
                <a:lnTo>
                  <a:pt x="1536945" y="0"/>
                </a:lnTo>
                <a:lnTo>
                  <a:pt x="1536945" y="1533202"/>
                </a:lnTo>
                <a:lnTo>
                  <a:pt x="0" y="1533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57351" y="1285613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0800000">
            <a:off x="7628161" y="9217637"/>
            <a:ext cx="598621" cy="388355"/>
          </a:xfrm>
          <a:custGeom>
            <a:avLst/>
            <a:gdLst/>
            <a:ahLst/>
            <a:cxnLst/>
            <a:rect r="r" b="b" t="t" l="l"/>
            <a:pathLst>
              <a:path h="388355" w="598621">
                <a:moveTo>
                  <a:pt x="598621" y="0"/>
                </a:moveTo>
                <a:lnTo>
                  <a:pt x="0" y="0"/>
                </a:lnTo>
                <a:lnTo>
                  <a:pt x="0" y="388355"/>
                </a:lnTo>
                <a:lnTo>
                  <a:pt x="598621" y="388355"/>
                </a:lnTo>
                <a:lnTo>
                  <a:pt x="598621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5563400" y="8956165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7124" y="505775"/>
            <a:ext cx="973676" cy="973676"/>
          </a:xfrm>
          <a:custGeom>
            <a:avLst/>
            <a:gdLst/>
            <a:ahLst/>
            <a:cxnLst/>
            <a:rect r="r" b="b" t="t" l="l"/>
            <a:pathLst>
              <a:path h="973676" w="973676">
                <a:moveTo>
                  <a:pt x="0" y="0"/>
                </a:moveTo>
                <a:lnTo>
                  <a:pt x="973676" y="0"/>
                </a:lnTo>
                <a:lnTo>
                  <a:pt x="973676" y="973676"/>
                </a:lnTo>
                <a:lnTo>
                  <a:pt x="0" y="97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76200" y="-76200"/>
            <a:ext cx="1371600" cy="1371600"/>
            <a:chOff x="0" y="0"/>
            <a:chExt cx="1828800" cy="1828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7504738" y="240744"/>
            <a:ext cx="569837" cy="569837"/>
          </a:xfrm>
          <a:custGeom>
            <a:avLst/>
            <a:gdLst/>
            <a:ahLst/>
            <a:cxnLst/>
            <a:rect r="r" b="b" t="t" l="l"/>
            <a:pathLst>
              <a:path h="569837" w="569837">
                <a:moveTo>
                  <a:pt x="569837" y="0"/>
                </a:moveTo>
                <a:lnTo>
                  <a:pt x="0" y="0"/>
                </a:lnTo>
                <a:lnTo>
                  <a:pt x="0" y="569837"/>
                </a:lnTo>
                <a:lnTo>
                  <a:pt x="569837" y="569837"/>
                </a:lnTo>
                <a:lnTo>
                  <a:pt x="569837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52653" y="1238250"/>
            <a:ext cx="782029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343333"/>
                </a:solidFill>
                <a:latin typeface="Poppins Bold"/>
              </a:rPr>
              <a:t>Feature Selection</a:t>
            </a:r>
          </a:p>
        </p:txBody>
      </p:sp>
      <p:sp>
        <p:nvSpPr>
          <p:cNvPr name="AutoShape 22" id="22"/>
          <p:cNvSpPr/>
          <p:nvPr/>
        </p:nvSpPr>
        <p:spPr>
          <a:xfrm>
            <a:off x="3108361" y="2247900"/>
            <a:ext cx="6492240" cy="0"/>
          </a:xfrm>
          <a:prstGeom prst="line">
            <a:avLst/>
          </a:prstGeom>
          <a:ln cap="flat" w="38100">
            <a:solidFill>
              <a:srgbClr val="1293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4164061" y="3042812"/>
            <a:ext cx="2174555" cy="2131869"/>
          </a:xfrm>
          <a:custGeom>
            <a:avLst/>
            <a:gdLst/>
            <a:ahLst/>
            <a:cxnLst/>
            <a:rect r="r" b="b" t="t" l="l"/>
            <a:pathLst>
              <a:path h="2131869" w="2174555">
                <a:moveTo>
                  <a:pt x="0" y="0"/>
                </a:moveTo>
                <a:lnTo>
                  <a:pt x="2174555" y="0"/>
                </a:lnTo>
                <a:lnTo>
                  <a:pt x="2174555" y="2131869"/>
                </a:lnTo>
                <a:lnTo>
                  <a:pt x="0" y="2131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723688" y="3042812"/>
            <a:ext cx="2136074" cy="2131869"/>
          </a:xfrm>
          <a:custGeom>
            <a:avLst/>
            <a:gdLst/>
            <a:ahLst/>
            <a:cxnLst/>
            <a:rect r="r" b="b" t="t" l="l"/>
            <a:pathLst>
              <a:path h="2131869" w="2136074">
                <a:moveTo>
                  <a:pt x="0" y="0"/>
                </a:moveTo>
                <a:lnTo>
                  <a:pt x="2136074" y="0"/>
                </a:lnTo>
                <a:lnTo>
                  <a:pt x="2136074" y="2131869"/>
                </a:lnTo>
                <a:lnTo>
                  <a:pt x="0" y="2131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084400" y="5136581"/>
            <a:ext cx="643901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Open Sans Bold"/>
              </a:rPr>
              <a:t>Kolom Polutan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57351" y="5136581"/>
            <a:ext cx="466873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Open Sans Bold"/>
              </a:rPr>
              <a:t>Kolom Categori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32345" y="6941270"/>
            <a:ext cx="2240467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pm10 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so2 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co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72813" y="6941270"/>
            <a:ext cx="1826623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o3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 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no2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63438" y="5986211"/>
            <a:ext cx="515506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Terdiri dari beberapa kolom, sebagai berikut: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74835" y="5881436"/>
            <a:ext cx="515506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Dengan isi values, sebagai berikut: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74835" y="6836495"/>
            <a:ext cx="4283939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Baik 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Sedang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Tidak Sehat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Sangat Tidak Sehat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44475" y="2413925"/>
            <a:ext cx="9070500" cy="9070500"/>
            <a:chOff x="0" y="0"/>
            <a:chExt cx="12094000" cy="12094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93956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2093956">
                  <a:moveTo>
                    <a:pt x="0" y="6046978"/>
                  </a:moveTo>
                  <a:cubicBezTo>
                    <a:pt x="0" y="2707386"/>
                    <a:pt x="2707386" y="0"/>
                    <a:pt x="6046978" y="0"/>
                  </a:cubicBezTo>
                  <a:cubicBezTo>
                    <a:pt x="9386570" y="0"/>
                    <a:pt x="12093956" y="2707386"/>
                    <a:pt x="12093956" y="6046978"/>
                  </a:cubicBezTo>
                  <a:cubicBezTo>
                    <a:pt x="12093956" y="9386570"/>
                    <a:pt x="9386697" y="12093956"/>
                    <a:pt x="6046978" y="12093956"/>
                  </a:cubicBezTo>
                  <a:cubicBezTo>
                    <a:pt x="2707260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FDCD2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85596" y="824162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0800000">
            <a:off x="7817477" y="8924984"/>
            <a:ext cx="598621" cy="388355"/>
          </a:xfrm>
          <a:custGeom>
            <a:avLst/>
            <a:gdLst/>
            <a:ahLst/>
            <a:cxnLst/>
            <a:rect r="r" b="b" t="t" l="l"/>
            <a:pathLst>
              <a:path h="388355" w="598621">
                <a:moveTo>
                  <a:pt x="598621" y="0"/>
                </a:moveTo>
                <a:lnTo>
                  <a:pt x="0" y="0"/>
                </a:lnTo>
                <a:lnTo>
                  <a:pt x="0" y="388355"/>
                </a:lnTo>
                <a:lnTo>
                  <a:pt x="598621" y="388355"/>
                </a:lnTo>
                <a:lnTo>
                  <a:pt x="598621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6925984" y="8924984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430040" y="2413932"/>
            <a:ext cx="9337834" cy="9337796"/>
            <a:chOff x="0" y="0"/>
            <a:chExt cx="12450445" cy="124503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0445" cy="12450445"/>
            </a:xfrm>
            <a:custGeom>
              <a:avLst/>
              <a:gdLst/>
              <a:ahLst/>
              <a:cxnLst/>
              <a:rect r="r" b="b" t="t" l="l"/>
              <a:pathLst>
                <a:path h="12450445" w="12450445">
                  <a:moveTo>
                    <a:pt x="12450445" y="6225286"/>
                  </a:moveTo>
                  <a:cubicBezTo>
                    <a:pt x="12450445" y="9663176"/>
                    <a:pt x="9663302" y="12450445"/>
                    <a:pt x="6225159" y="12450445"/>
                  </a:cubicBezTo>
                  <a:cubicBezTo>
                    <a:pt x="2787015" y="12450445"/>
                    <a:pt x="0" y="9663176"/>
                    <a:pt x="0" y="6225286"/>
                  </a:cubicBezTo>
                  <a:cubicBezTo>
                    <a:pt x="0" y="2787142"/>
                    <a:pt x="2787142" y="0"/>
                    <a:pt x="6225286" y="0"/>
                  </a:cubicBezTo>
                  <a:cubicBezTo>
                    <a:pt x="9663430" y="0"/>
                    <a:pt x="12450445" y="2787142"/>
                    <a:pt x="12450445" y="6225286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17124" y="505775"/>
            <a:ext cx="973676" cy="973676"/>
          </a:xfrm>
          <a:custGeom>
            <a:avLst/>
            <a:gdLst/>
            <a:ahLst/>
            <a:cxnLst/>
            <a:rect r="r" b="b" t="t" l="l"/>
            <a:pathLst>
              <a:path h="973676" w="973676">
                <a:moveTo>
                  <a:pt x="0" y="0"/>
                </a:moveTo>
                <a:lnTo>
                  <a:pt x="973676" y="0"/>
                </a:lnTo>
                <a:lnTo>
                  <a:pt x="973676" y="973676"/>
                </a:lnTo>
                <a:lnTo>
                  <a:pt x="0" y="97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76200" y="-76200"/>
            <a:ext cx="1371600" cy="1371600"/>
            <a:chOff x="0" y="0"/>
            <a:chExt cx="1828800" cy="182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true" flipV="false" rot="0">
            <a:off x="17504738" y="240744"/>
            <a:ext cx="569837" cy="569837"/>
          </a:xfrm>
          <a:custGeom>
            <a:avLst/>
            <a:gdLst/>
            <a:ahLst/>
            <a:cxnLst/>
            <a:rect r="r" b="b" t="t" l="l"/>
            <a:pathLst>
              <a:path h="569837" w="569837">
                <a:moveTo>
                  <a:pt x="569837" y="0"/>
                </a:moveTo>
                <a:lnTo>
                  <a:pt x="0" y="0"/>
                </a:lnTo>
                <a:lnTo>
                  <a:pt x="0" y="569837"/>
                </a:lnTo>
                <a:lnTo>
                  <a:pt x="569837" y="569837"/>
                </a:lnTo>
                <a:lnTo>
                  <a:pt x="569837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595805" y="4714130"/>
            <a:ext cx="6492240" cy="0"/>
          </a:xfrm>
          <a:prstGeom prst="line">
            <a:avLst/>
          </a:prstGeom>
          <a:ln cap="flat" w="38100">
            <a:solidFill>
              <a:srgbClr val="1293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595805" y="3666380"/>
            <a:ext cx="918006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trike="noStrike" u="none">
                <a:solidFill>
                  <a:srgbClr val="343333"/>
                </a:solidFill>
                <a:latin typeface="Poppins Bold"/>
              </a:rPr>
              <a:t>Data Modelling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5805" y="5105400"/>
            <a:ext cx="7820293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3100">
                <a:solidFill>
                  <a:srgbClr val="1293AC"/>
                </a:solidFill>
                <a:latin typeface="Poppins Bold"/>
              </a:rPr>
              <a:t>Tahap yang melibatkan proses pemilihan, konstruksi, dan validasi model data yang sesuai dengan tujuan analisis atau pemodelan yang diinginkan.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5049" y="261269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00181" y="1647097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2982" y="4245583"/>
            <a:ext cx="3212210" cy="2617951"/>
          </a:xfrm>
          <a:custGeom>
            <a:avLst/>
            <a:gdLst/>
            <a:ahLst/>
            <a:cxnLst/>
            <a:rect r="r" b="b" t="t" l="l"/>
            <a:pathLst>
              <a:path h="2617951" w="3212210">
                <a:moveTo>
                  <a:pt x="0" y="0"/>
                </a:moveTo>
                <a:lnTo>
                  <a:pt x="3212210" y="0"/>
                </a:lnTo>
                <a:lnTo>
                  <a:pt x="3212210" y="2617951"/>
                </a:lnTo>
                <a:lnTo>
                  <a:pt x="0" y="2617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156" y="1199422"/>
            <a:ext cx="6714246" cy="166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8000">
                <a:solidFill>
                  <a:srgbClr val="343333"/>
                </a:solidFill>
                <a:latin typeface="Poppins Bold"/>
              </a:rPr>
              <a:t>Modelling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14186" y="4000854"/>
            <a:ext cx="12445114" cy="345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03"/>
              </a:lnSpc>
            </a:pPr>
            <a:r>
              <a:rPr lang="en-US" sz="2799">
                <a:solidFill>
                  <a:srgbClr val="343333"/>
                </a:solidFill>
                <a:latin typeface="Poppins Light"/>
              </a:rPr>
              <a:t>Dari dataset yang kami gunakan, modelling yang paling cocok digunakan adalah modelling </a:t>
            </a:r>
            <a:r>
              <a:rPr lang="en-US" sz="2799">
                <a:solidFill>
                  <a:srgbClr val="343333"/>
                </a:solidFill>
                <a:latin typeface="Poppins Bold"/>
              </a:rPr>
              <a:t>KLASIFIKASI. </a:t>
            </a:r>
            <a:r>
              <a:rPr lang="en-US" sz="2799">
                <a:solidFill>
                  <a:srgbClr val="343333"/>
                </a:solidFill>
                <a:latin typeface="Poppins"/>
              </a:rPr>
              <a:t>Sebab pada data ini sudah terdapat pengelompokan kualitas udara dari skala </a:t>
            </a:r>
            <a:r>
              <a:rPr lang="en-US" sz="2799">
                <a:solidFill>
                  <a:srgbClr val="343333"/>
                </a:solidFill>
                <a:latin typeface="Poppins Bold"/>
              </a:rPr>
              <a:t>“SANGAT TIDAK SEHAT - TIDAK SEHAT - SEDANG - BAIK”, </a:t>
            </a:r>
            <a:r>
              <a:rPr lang="en-US" sz="2799">
                <a:solidFill>
                  <a:srgbClr val="343333"/>
                </a:solidFill>
                <a:latin typeface="Poppins"/>
              </a:rPr>
              <a:t>dan masih diperlukan analisis mengenai logika dibalik kategori tersebut.</a:t>
            </a:r>
          </a:p>
          <a:p>
            <a:pPr algn="just">
              <a:lnSpc>
                <a:spcPts val="393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74366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24227" y="1363077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2982" y="2949512"/>
            <a:ext cx="1725429" cy="2193988"/>
          </a:xfrm>
          <a:custGeom>
            <a:avLst/>
            <a:gdLst/>
            <a:ahLst/>
            <a:cxnLst/>
            <a:rect r="r" b="b" t="t" l="l"/>
            <a:pathLst>
              <a:path h="2193988" w="1725429">
                <a:moveTo>
                  <a:pt x="0" y="0"/>
                </a:moveTo>
                <a:lnTo>
                  <a:pt x="1725429" y="0"/>
                </a:lnTo>
                <a:lnTo>
                  <a:pt x="1725429" y="2193988"/>
                </a:lnTo>
                <a:lnTo>
                  <a:pt x="0" y="219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8039" y="6315075"/>
            <a:ext cx="2306672" cy="1355170"/>
          </a:xfrm>
          <a:custGeom>
            <a:avLst/>
            <a:gdLst/>
            <a:ahLst/>
            <a:cxnLst/>
            <a:rect r="r" b="b" t="t" l="l"/>
            <a:pathLst>
              <a:path h="1355170" w="2306672">
                <a:moveTo>
                  <a:pt x="0" y="0"/>
                </a:moveTo>
                <a:lnTo>
                  <a:pt x="2306672" y="0"/>
                </a:lnTo>
                <a:lnTo>
                  <a:pt x="2306672" y="1355170"/>
                </a:lnTo>
                <a:lnTo>
                  <a:pt x="0" y="1355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531829"/>
            <a:ext cx="9787727" cy="99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3"/>
              </a:lnSpc>
            </a:pPr>
            <a:r>
              <a:rPr lang="en-US" sz="4799">
                <a:solidFill>
                  <a:srgbClr val="343333"/>
                </a:solidFill>
                <a:latin typeface="Poppins Bold"/>
              </a:rPr>
              <a:t>Proses Data Modelling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2982" y="2052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93000" y="3352531"/>
            <a:ext cx="14316458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 Bold Italics"/>
              </a:rPr>
              <a:t>Drop column</a:t>
            </a:r>
            <a:r>
              <a:rPr lang="en-US" sz="2799">
                <a:solidFill>
                  <a:srgbClr val="000000"/>
                </a:solidFill>
                <a:latin typeface="Poppins Italics"/>
              </a:rPr>
              <a:t> 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kepada kolom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tanggal, stasiun, tahun, bulan, dan minggu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 karena dianggap tidak memiliki signifikansi dalam proses modelling.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193000" y="5456595"/>
            <a:ext cx="14316458" cy="298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Mengelompokkan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 kategori berdasarkan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kualitas udara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 di berbagai stasiun DKI Jakarta dengan menerapkan beberapa algoritma, diantaranya: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K-Nearest Neighbours (KNN) Classifier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Decision Tree Classifier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Random Forest Classifier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XGBoost Classifier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01169" y="1702628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176" y="3810972"/>
            <a:ext cx="2092399" cy="2274346"/>
          </a:xfrm>
          <a:custGeom>
            <a:avLst/>
            <a:gdLst/>
            <a:ahLst/>
            <a:cxnLst/>
            <a:rect r="r" b="b" t="t" l="l"/>
            <a:pathLst>
              <a:path h="2274346" w="2092399">
                <a:moveTo>
                  <a:pt x="0" y="0"/>
                </a:moveTo>
                <a:lnTo>
                  <a:pt x="2092398" y="0"/>
                </a:lnTo>
                <a:lnTo>
                  <a:pt x="2092398" y="2274346"/>
                </a:lnTo>
                <a:lnTo>
                  <a:pt x="0" y="2274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72207" y="1871380"/>
            <a:ext cx="9787727" cy="99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3"/>
              </a:lnSpc>
            </a:pPr>
            <a:r>
              <a:rPr lang="en-US" sz="4799">
                <a:solidFill>
                  <a:srgbClr val="343333"/>
                </a:solidFill>
                <a:latin typeface="Poppins Bold"/>
              </a:rPr>
              <a:t>Proses Data Modelling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2982" y="174366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85617" y="3725247"/>
            <a:ext cx="14316458" cy="34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 Bold Italics"/>
              </a:rPr>
              <a:t>Label Mapping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Melakukan pemetaan pada setiap </a:t>
            </a:r>
            <a:r>
              <a:rPr lang="en-US" sz="2799">
                <a:solidFill>
                  <a:srgbClr val="000000"/>
                </a:solidFill>
                <a:latin typeface="Poppins Italics"/>
              </a:rPr>
              <a:t>values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 kolom </a:t>
            </a:r>
            <a:r>
              <a:rPr lang="en-US" sz="2799">
                <a:solidFill>
                  <a:srgbClr val="000000"/>
                </a:solidFill>
                <a:latin typeface="Poppins Bold Italics"/>
              </a:rPr>
              <a:t>category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, dengan keterangan sebagai berikut: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‘SANGAT TIDAK SEHAT’: 0,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‘TIDAK SEHAT’: 1,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‘SEDANG’: 2,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</a:rPr>
              <a:t>‘BAIK’: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7124" y="505775"/>
            <a:ext cx="973676" cy="973676"/>
          </a:xfrm>
          <a:custGeom>
            <a:avLst/>
            <a:gdLst/>
            <a:ahLst/>
            <a:cxnLst/>
            <a:rect r="r" b="b" t="t" l="l"/>
            <a:pathLst>
              <a:path h="973676" w="973676">
                <a:moveTo>
                  <a:pt x="0" y="0"/>
                </a:moveTo>
                <a:lnTo>
                  <a:pt x="973676" y="0"/>
                </a:lnTo>
                <a:lnTo>
                  <a:pt x="973676" y="973676"/>
                </a:lnTo>
                <a:lnTo>
                  <a:pt x="0" y="97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76200" y="-76200"/>
            <a:ext cx="1371600" cy="1371600"/>
            <a:chOff x="0" y="0"/>
            <a:chExt cx="1828800" cy="1828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7504738" y="240744"/>
            <a:ext cx="569837" cy="569837"/>
          </a:xfrm>
          <a:custGeom>
            <a:avLst/>
            <a:gdLst/>
            <a:ahLst/>
            <a:cxnLst/>
            <a:rect r="r" b="b" t="t" l="l"/>
            <a:pathLst>
              <a:path h="569837" w="569837">
                <a:moveTo>
                  <a:pt x="569837" y="0"/>
                </a:moveTo>
                <a:lnTo>
                  <a:pt x="0" y="0"/>
                </a:lnTo>
                <a:lnTo>
                  <a:pt x="0" y="569837"/>
                </a:lnTo>
                <a:lnTo>
                  <a:pt x="569837" y="569837"/>
                </a:lnTo>
                <a:lnTo>
                  <a:pt x="56983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135654" y="3354745"/>
            <a:ext cx="2124403" cy="212440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  <a:p>
              <a:pPr algn="ctr">
                <a:lnSpc>
                  <a:spcPts val="3528"/>
                </a:lnSpc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395399" y="3367340"/>
            <a:ext cx="2071225" cy="2071217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10106" r="-15864" b="-48397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735411" y="3269882"/>
            <a:ext cx="2159540" cy="2159532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-24527" r="0" b="-24527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506301" y="3389022"/>
            <a:ext cx="2124403" cy="212440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FE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  <a:p>
              <a:pPr algn="ctr">
                <a:lnSpc>
                  <a:spcPts val="352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506301" y="3367340"/>
            <a:ext cx="2124403" cy="2146085"/>
            <a:chOff x="0" y="0"/>
            <a:chExt cx="812800" cy="82109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21096"/>
            </a:xfrm>
            <a:custGeom>
              <a:avLst/>
              <a:gdLst/>
              <a:ahLst/>
              <a:cxnLst/>
              <a:rect r="r" b="b" t="t" l="l"/>
              <a:pathLst>
                <a:path h="821096" w="812800">
                  <a:moveTo>
                    <a:pt x="406400" y="0"/>
                  </a:moveTo>
                  <a:cubicBezTo>
                    <a:pt x="181951" y="0"/>
                    <a:pt x="0" y="183808"/>
                    <a:pt x="0" y="410548"/>
                  </a:cubicBezTo>
                  <a:cubicBezTo>
                    <a:pt x="0" y="637287"/>
                    <a:pt x="181951" y="821096"/>
                    <a:pt x="406400" y="821096"/>
                  </a:cubicBezTo>
                  <a:cubicBezTo>
                    <a:pt x="630849" y="821096"/>
                    <a:pt x="812800" y="637287"/>
                    <a:pt x="812800" y="410548"/>
                  </a:cubicBezTo>
                  <a:cubicBezTo>
                    <a:pt x="812800" y="18380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510" t="0" r="-51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5033616" y="3252597"/>
            <a:ext cx="2299861" cy="2176817"/>
            <a:chOff x="0" y="0"/>
            <a:chExt cx="812800" cy="76931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769315"/>
            </a:xfrm>
            <a:custGeom>
              <a:avLst/>
              <a:gdLst/>
              <a:ahLst/>
              <a:cxnLst/>
              <a:rect r="r" b="b" t="t" l="l"/>
              <a:pathLst>
                <a:path h="769315" w="812800">
                  <a:moveTo>
                    <a:pt x="406400" y="0"/>
                  </a:moveTo>
                  <a:cubicBezTo>
                    <a:pt x="181951" y="0"/>
                    <a:pt x="0" y="172217"/>
                    <a:pt x="0" y="384657"/>
                  </a:cubicBezTo>
                  <a:cubicBezTo>
                    <a:pt x="0" y="597098"/>
                    <a:pt x="181951" y="769315"/>
                    <a:pt x="406400" y="769315"/>
                  </a:cubicBezTo>
                  <a:cubicBezTo>
                    <a:pt x="630849" y="769315"/>
                    <a:pt x="812800" y="597098"/>
                    <a:pt x="812800" y="384657"/>
                  </a:cubicBezTo>
                  <a:cubicBezTo>
                    <a:pt x="812800" y="17221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51671" t="-65549" r="-87203" b="-199941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2366" y="5919926"/>
            <a:ext cx="2945457" cy="44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Salsabilla Shifa Putri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2982" y="7270596"/>
            <a:ext cx="1593056" cy="41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Project Lead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33482" y="8213570"/>
            <a:ext cx="3183225" cy="41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Universitas Gunadarma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74212" y="5962814"/>
            <a:ext cx="2583359" cy="44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Luthfina Hamidah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401820" y="7270596"/>
            <a:ext cx="1010989" cy="41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Analyst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36832" y="8213570"/>
            <a:ext cx="1858119" cy="83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Universitas  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Sebelas Maret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211029" y="5948501"/>
            <a:ext cx="1945035" cy="44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Abdurahman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331208" y="7270596"/>
            <a:ext cx="1704677" cy="41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Visualization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826626" y="8213570"/>
            <a:ext cx="2805410" cy="41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Universitas  Sriwijaya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096320" y="5895757"/>
            <a:ext cx="2811066" cy="91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Muhammad Esza</a:t>
            </a:r>
          </a:p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 Maulana Firmanda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030047" y="7270596"/>
            <a:ext cx="1010989" cy="41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Analyst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297655" y="8213570"/>
            <a:ext cx="2609731" cy="83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Universitas  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Negeri Surabaya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649534" y="7270596"/>
            <a:ext cx="1704677" cy="41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Visualization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931542" y="8213570"/>
            <a:ext cx="3312021" cy="12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Universitas 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Pembangunan Nasional Veteran Jawa Timur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038508" y="1162050"/>
            <a:ext cx="5805540" cy="93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4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ontserrat Bold"/>
              </a:rPr>
              <a:t>Profile Team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931542" y="5981265"/>
            <a:ext cx="3312021" cy="44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Ahmad Nouval Chufaiz</a:t>
            </a:r>
          </a:p>
        </p:txBody>
      </p: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903897" y="3367340"/>
            <a:ext cx="2071225" cy="2071217"/>
            <a:chOff x="0" y="0"/>
            <a:chExt cx="6350000" cy="634997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4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903897" y="3471063"/>
            <a:ext cx="1986552" cy="1986544"/>
            <a:chOff x="0" y="0"/>
            <a:chExt cx="6350000" cy="634997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t="-6489" r="0" b="-6489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632519" y="9020250"/>
            <a:ext cx="1102967" cy="100510"/>
            <a:chOff x="0" y="0"/>
            <a:chExt cx="1470623" cy="134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0533" cy="133985"/>
            </a:xfrm>
            <a:custGeom>
              <a:avLst/>
              <a:gdLst/>
              <a:ahLst/>
              <a:cxnLst/>
              <a:rect r="r" b="b" t="t" l="l"/>
              <a:pathLst>
                <a:path h="133985" w="1470533">
                  <a:moveTo>
                    <a:pt x="133985" y="133985"/>
                  </a:moveTo>
                  <a:lnTo>
                    <a:pt x="1338326" y="133985"/>
                  </a:lnTo>
                  <a:cubicBezTo>
                    <a:pt x="1412367" y="133985"/>
                    <a:pt x="1470533" y="74041"/>
                    <a:pt x="1470533" y="1778"/>
                  </a:cubicBezTo>
                  <a:lnTo>
                    <a:pt x="1470533" y="0"/>
                  </a:lnTo>
                  <a:lnTo>
                    <a:pt x="0" y="0"/>
                  </a:lnTo>
                  <a:lnTo>
                    <a:pt x="0" y="1778"/>
                  </a:lnTo>
                  <a:cubicBezTo>
                    <a:pt x="0" y="74041"/>
                    <a:pt x="59944" y="133985"/>
                    <a:pt x="133985" y="133985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9303" y="9221270"/>
            <a:ext cx="7970721" cy="37030"/>
            <a:chOff x="0" y="0"/>
            <a:chExt cx="10627629" cy="493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27614" cy="49403"/>
            </a:xfrm>
            <a:custGeom>
              <a:avLst/>
              <a:gdLst/>
              <a:ahLst/>
              <a:cxnLst/>
              <a:rect r="r" b="b" t="t" l="l"/>
              <a:pathLst>
                <a:path h="49403" w="10627614">
                  <a:moveTo>
                    <a:pt x="0" y="0"/>
                  </a:moveTo>
                  <a:cubicBezTo>
                    <a:pt x="0" y="28194"/>
                    <a:pt x="22860" y="49403"/>
                    <a:pt x="49403" y="49403"/>
                  </a:cubicBezTo>
                  <a:lnTo>
                    <a:pt x="10578211" y="49403"/>
                  </a:lnTo>
                  <a:cubicBezTo>
                    <a:pt x="10606405" y="49403"/>
                    <a:pt x="10627614" y="26543"/>
                    <a:pt x="106276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304023" y="871967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55254" y="4218268"/>
            <a:ext cx="2050171" cy="2224051"/>
          </a:xfrm>
          <a:custGeom>
            <a:avLst/>
            <a:gdLst/>
            <a:ahLst/>
            <a:cxnLst/>
            <a:rect r="r" b="b" t="t" l="l"/>
            <a:pathLst>
              <a:path h="2224051" w="2050171">
                <a:moveTo>
                  <a:pt x="0" y="0"/>
                </a:moveTo>
                <a:lnTo>
                  <a:pt x="2050171" y="0"/>
                </a:lnTo>
                <a:lnTo>
                  <a:pt x="2050171" y="2224051"/>
                </a:lnTo>
                <a:lnTo>
                  <a:pt x="0" y="2224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49684" y="4218268"/>
            <a:ext cx="2165670" cy="2224051"/>
          </a:xfrm>
          <a:custGeom>
            <a:avLst/>
            <a:gdLst/>
            <a:ahLst/>
            <a:cxnLst/>
            <a:rect r="r" b="b" t="t" l="l"/>
            <a:pathLst>
              <a:path h="2224051" w="2165670">
                <a:moveTo>
                  <a:pt x="0" y="0"/>
                </a:moveTo>
                <a:lnTo>
                  <a:pt x="2165670" y="0"/>
                </a:lnTo>
                <a:lnTo>
                  <a:pt x="2165670" y="2224051"/>
                </a:lnTo>
                <a:lnTo>
                  <a:pt x="0" y="2224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05996" y="5143500"/>
            <a:ext cx="1515783" cy="1515783"/>
          </a:xfrm>
          <a:custGeom>
            <a:avLst/>
            <a:gdLst/>
            <a:ahLst/>
            <a:cxnLst/>
            <a:rect r="r" b="b" t="t" l="l"/>
            <a:pathLst>
              <a:path h="1515783" w="1515783">
                <a:moveTo>
                  <a:pt x="0" y="0"/>
                </a:moveTo>
                <a:lnTo>
                  <a:pt x="1515783" y="0"/>
                </a:lnTo>
                <a:lnTo>
                  <a:pt x="1515783" y="1515783"/>
                </a:lnTo>
                <a:lnTo>
                  <a:pt x="0" y="15157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32519" y="5139701"/>
            <a:ext cx="1515783" cy="1519582"/>
          </a:xfrm>
          <a:custGeom>
            <a:avLst/>
            <a:gdLst/>
            <a:ahLst/>
            <a:cxnLst/>
            <a:rect r="r" b="b" t="t" l="l"/>
            <a:pathLst>
              <a:path h="1519582" w="1515783">
                <a:moveTo>
                  <a:pt x="0" y="0"/>
                </a:moveTo>
                <a:lnTo>
                  <a:pt x="1515783" y="0"/>
                </a:lnTo>
                <a:lnTo>
                  <a:pt x="1515783" y="1519582"/>
                </a:lnTo>
                <a:lnTo>
                  <a:pt x="0" y="15195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76161" y="2490808"/>
            <a:ext cx="9787727" cy="77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3700">
                <a:solidFill>
                  <a:srgbClr val="343333"/>
                </a:solidFill>
                <a:latin typeface="Poppins Bold"/>
              </a:rPr>
              <a:t>Train and Test Splitting of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9303" y="174366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88616" y="3179655"/>
            <a:ext cx="12362817" cy="1582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5"/>
              </a:lnSpc>
            </a:pPr>
            <a:r>
              <a:rPr lang="en-US" sz="2947">
                <a:solidFill>
                  <a:srgbClr val="000000"/>
                </a:solidFill>
                <a:latin typeface="Poppins"/>
              </a:rPr>
              <a:t>Dari dataset yang digunakan, kami m</a:t>
            </a:r>
            <a:r>
              <a:rPr lang="en-US" sz="2947">
                <a:solidFill>
                  <a:srgbClr val="000000"/>
                </a:solidFill>
                <a:latin typeface="Poppins"/>
              </a:rPr>
              <a:t>embagi data menjadi dua</a:t>
            </a:r>
          </a:p>
          <a:p>
            <a:pPr algn="ctr">
              <a:lnSpc>
                <a:spcPts val="4125"/>
              </a:lnSpc>
            </a:pPr>
          </a:p>
          <a:p>
            <a:pPr algn="ctr">
              <a:lnSpc>
                <a:spcPts val="412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89750" y="1040720"/>
            <a:ext cx="9787727" cy="99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3"/>
              </a:lnSpc>
            </a:pPr>
            <a:r>
              <a:rPr lang="en-US" sz="4799">
                <a:solidFill>
                  <a:srgbClr val="343333"/>
                </a:solidFill>
                <a:latin typeface="Poppins Bold"/>
              </a:rPr>
              <a:t>Proses Data Modelling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19150" y="6842481"/>
            <a:ext cx="211633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Data Latih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91509" y="6842481"/>
            <a:ext cx="162897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Data Uji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44475" y="2413925"/>
            <a:ext cx="9070500" cy="9070500"/>
            <a:chOff x="0" y="0"/>
            <a:chExt cx="12094000" cy="12094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93956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2093956">
                  <a:moveTo>
                    <a:pt x="0" y="6046978"/>
                  </a:moveTo>
                  <a:cubicBezTo>
                    <a:pt x="0" y="2707386"/>
                    <a:pt x="2707386" y="0"/>
                    <a:pt x="6046978" y="0"/>
                  </a:cubicBezTo>
                  <a:cubicBezTo>
                    <a:pt x="9386570" y="0"/>
                    <a:pt x="12093956" y="2707386"/>
                    <a:pt x="12093956" y="6046978"/>
                  </a:cubicBezTo>
                  <a:cubicBezTo>
                    <a:pt x="12093956" y="9386570"/>
                    <a:pt x="9386697" y="12093956"/>
                    <a:pt x="6046978" y="12093956"/>
                  </a:cubicBezTo>
                  <a:cubicBezTo>
                    <a:pt x="2707260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FDCD2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85596" y="824162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0800000">
            <a:off x="7817477" y="8924984"/>
            <a:ext cx="598621" cy="388355"/>
          </a:xfrm>
          <a:custGeom>
            <a:avLst/>
            <a:gdLst/>
            <a:ahLst/>
            <a:cxnLst/>
            <a:rect r="r" b="b" t="t" l="l"/>
            <a:pathLst>
              <a:path h="388355" w="598621">
                <a:moveTo>
                  <a:pt x="598621" y="0"/>
                </a:moveTo>
                <a:lnTo>
                  <a:pt x="0" y="0"/>
                </a:lnTo>
                <a:lnTo>
                  <a:pt x="0" y="388355"/>
                </a:lnTo>
                <a:lnTo>
                  <a:pt x="598621" y="388355"/>
                </a:lnTo>
                <a:lnTo>
                  <a:pt x="598621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6925984" y="8924984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430040" y="2413932"/>
            <a:ext cx="9337834" cy="9337796"/>
            <a:chOff x="0" y="0"/>
            <a:chExt cx="12450445" cy="124503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0445" cy="12450445"/>
            </a:xfrm>
            <a:custGeom>
              <a:avLst/>
              <a:gdLst/>
              <a:ahLst/>
              <a:cxnLst/>
              <a:rect r="r" b="b" t="t" l="l"/>
              <a:pathLst>
                <a:path h="12450445" w="12450445">
                  <a:moveTo>
                    <a:pt x="12450445" y="6225286"/>
                  </a:moveTo>
                  <a:cubicBezTo>
                    <a:pt x="12450445" y="9663176"/>
                    <a:pt x="9663302" y="12450445"/>
                    <a:pt x="6225159" y="12450445"/>
                  </a:cubicBezTo>
                  <a:cubicBezTo>
                    <a:pt x="2787015" y="12450445"/>
                    <a:pt x="0" y="9663176"/>
                    <a:pt x="0" y="6225286"/>
                  </a:cubicBezTo>
                  <a:cubicBezTo>
                    <a:pt x="0" y="2787142"/>
                    <a:pt x="2787142" y="0"/>
                    <a:pt x="6225286" y="0"/>
                  </a:cubicBezTo>
                  <a:cubicBezTo>
                    <a:pt x="9663430" y="0"/>
                    <a:pt x="12450445" y="2787142"/>
                    <a:pt x="12450445" y="6225286"/>
                  </a:cubicBezTo>
                  <a:close/>
                </a:path>
              </a:pathLst>
            </a:custGeom>
            <a:blipFill>
              <a:blip r:embed="rId9"/>
              <a:stretch>
                <a:fillRect l="-24906" t="0" r="-24906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17124" y="505775"/>
            <a:ext cx="973676" cy="973676"/>
          </a:xfrm>
          <a:custGeom>
            <a:avLst/>
            <a:gdLst/>
            <a:ahLst/>
            <a:cxnLst/>
            <a:rect r="r" b="b" t="t" l="l"/>
            <a:pathLst>
              <a:path h="973676" w="973676">
                <a:moveTo>
                  <a:pt x="0" y="0"/>
                </a:moveTo>
                <a:lnTo>
                  <a:pt x="973676" y="0"/>
                </a:lnTo>
                <a:lnTo>
                  <a:pt x="973676" y="973676"/>
                </a:lnTo>
                <a:lnTo>
                  <a:pt x="0" y="97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76200" y="-76200"/>
            <a:ext cx="1371600" cy="1371600"/>
            <a:chOff x="0" y="0"/>
            <a:chExt cx="1828800" cy="182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true" flipV="false" rot="0">
            <a:off x="17504738" y="240744"/>
            <a:ext cx="569837" cy="569837"/>
          </a:xfrm>
          <a:custGeom>
            <a:avLst/>
            <a:gdLst/>
            <a:ahLst/>
            <a:cxnLst/>
            <a:rect r="r" b="b" t="t" l="l"/>
            <a:pathLst>
              <a:path h="569837" w="569837">
                <a:moveTo>
                  <a:pt x="569837" y="0"/>
                </a:moveTo>
                <a:lnTo>
                  <a:pt x="0" y="0"/>
                </a:lnTo>
                <a:lnTo>
                  <a:pt x="0" y="569837"/>
                </a:lnTo>
                <a:lnTo>
                  <a:pt x="569837" y="569837"/>
                </a:lnTo>
                <a:lnTo>
                  <a:pt x="569837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595805" y="4714130"/>
            <a:ext cx="6492240" cy="0"/>
          </a:xfrm>
          <a:prstGeom prst="line">
            <a:avLst/>
          </a:prstGeom>
          <a:ln cap="flat" w="38100">
            <a:solidFill>
              <a:srgbClr val="1293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595805" y="3666380"/>
            <a:ext cx="918006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343333"/>
                </a:solidFill>
                <a:latin typeface="Poppins Bold"/>
              </a:rPr>
              <a:t>Evaluation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5805" y="5105400"/>
            <a:ext cx="7820293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3100">
                <a:solidFill>
                  <a:srgbClr val="1293AC"/>
                </a:solidFill>
                <a:latin typeface="Poppins Bold"/>
              </a:rPr>
              <a:t>Tahap penilaian kinerja model yang berfokus pada evaluasi dan pengukuran sejauh mana model tersebut berhasil dan sesuai dengan kebutuhan.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86540" y="820051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35486" y="723900"/>
            <a:ext cx="6634398" cy="1118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5400">
                <a:solidFill>
                  <a:srgbClr val="343333"/>
                </a:solidFill>
                <a:latin typeface="Poppins Bold"/>
              </a:rPr>
              <a:t>Model Evaluation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632519" y="9020250"/>
            <a:ext cx="1102967" cy="100510"/>
            <a:chOff x="0" y="0"/>
            <a:chExt cx="1470623" cy="1340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70533" cy="133985"/>
            </a:xfrm>
            <a:custGeom>
              <a:avLst/>
              <a:gdLst/>
              <a:ahLst/>
              <a:cxnLst/>
              <a:rect r="r" b="b" t="t" l="l"/>
              <a:pathLst>
                <a:path h="133985" w="1470533">
                  <a:moveTo>
                    <a:pt x="133985" y="133985"/>
                  </a:moveTo>
                  <a:lnTo>
                    <a:pt x="1338326" y="133985"/>
                  </a:lnTo>
                  <a:cubicBezTo>
                    <a:pt x="1412367" y="133985"/>
                    <a:pt x="1470533" y="74041"/>
                    <a:pt x="1470533" y="1778"/>
                  </a:cubicBezTo>
                  <a:lnTo>
                    <a:pt x="1470533" y="0"/>
                  </a:lnTo>
                  <a:lnTo>
                    <a:pt x="0" y="0"/>
                  </a:lnTo>
                  <a:lnTo>
                    <a:pt x="0" y="1778"/>
                  </a:lnTo>
                  <a:cubicBezTo>
                    <a:pt x="0" y="74041"/>
                    <a:pt x="59944" y="133985"/>
                    <a:pt x="133985" y="133985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99303" y="9221270"/>
            <a:ext cx="7970721" cy="37030"/>
            <a:chOff x="0" y="0"/>
            <a:chExt cx="10627629" cy="493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27614" cy="49403"/>
            </a:xfrm>
            <a:custGeom>
              <a:avLst/>
              <a:gdLst/>
              <a:ahLst/>
              <a:cxnLst/>
              <a:rect r="r" b="b" t="t" l="l"/>
              <a:pathLst>
                <a:path h="49403" w="10627614">
                  <a:moveTo>
                    <a:pt x="0" y="0"/>
                  </a:moveTo>
                  <a:cubicBezTo>
                    <a:pt x="0" y="28194"/>
                    <a:pt x="22860" y="49403"/>
                    <a:pt x="49403" y="49403"/>
                  </a:cubicBezTo>
                  <a:lnTo>
                    <a:pt x="10578211" y="49403"/>
                  </a:lnTo>
                  <a:cubicBezTo>
                    <a:pt x="10606405" y="49403"/>
                    <a:pt x="10627614" y="26543"/>
                    <a:pt x="106276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76388" y="2953792"/>
            <a:ext cx="8312261" cy="5561633"/>
          </a:xfrm>
          <a:custGeom>
            <a:avLst/>
            <a:gdLst/>
            <a:ahLst/>
            <a:cxnLst/>
            <a:rect r="r" b="b" t="t" l="l"/>
            <a:pathLst>
              <a:path h="5561633" w="8312261">
                <a:moveTo>
                  <a:pt x="0" y="0"/>
                </a:moveTo>
                <a:lnTo>
                  <a:pt x="8312261" y="0"/>
                </a:lnTo>
                <a:lnTo>
                  <a:pt x="8312261" y="5561633"/>
                </a:lnTo>
                <a:lnTo>
                  <a:pt x="0" y="5561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15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2982" y="174366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3441888"/>
            <a:ext cx="8698000" cy="449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Poppins"/>
              </a:rPr>
              <a:t>Dari hasil evaluasi beberapa algoritma untuk menemukan tingkat akurasi paling mendekati 100%.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Poppins"/>
              </a:rPr>
              <a:t>Kami mendapati Model terbaik yang kita gunakan adalah model Random Forest Classifier, dengan tingkat akurasi prediksi mencapai 96% dan F1 Score 95.6%.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44475" y="2413925"/>
            <a:ext cx="9070500" cy="9070500"/>
            <a:chOff x="0" y="0"/>
            <a:chExt cx="12094000" cy="12094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93956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2093956">
                  <a:moveTo>
                    <a:pt x="0" y="6046978"/>
                  </a:moveTo>
                  <a:cubicBezTo>
                    <a:pt x="0" y="2707386"/>
                    <a:pt x="2707386" y="0"/>
                    <a:pt x="6046978" y="0"/>
                  </a:cubicBezTo>
                  <a:cubicBezTo>
                    <a:pt x="9386570" y="0"/>
                    <a:pt x="12093956" y="2707386"/>
                    <a:pt x="12093956" y="6046978"/>
                  </a:cubicBezTo>
                  <a:cubicBezTo>
                    <a:pt x="12093956" y="9386570"/>
                    <a:pt x="9386697" y="12093956"/>
                    <a:pt x="6046978" y="12093956"/>
                  </a:cubicBezTo>
                  <a:cubicBezTo>
                    <a:pt x="2707260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FDCD2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97733" y="8791594"/>
            <a:ext cx="457163" cy="457163"/>
          </a:xfrm>
          <a:custGeom>
            <a:avLst/>
            <a:gdLst/>
            <a:ahLst/>
            <a:cxnLst/>
            <a:rect r="r" b="b" t="t" l="l"/>
            <a:pathLst>
              <a:path h="457163" w="457163">
                <a:moveTo>
                  <a:pt x="0" y="0"/>
                </a:moveTo>
                <a:lnTo>
                  <a:pt x="457163" y="0"/>
                </a:lnTo>
                <a:lnTo>
                  <a:pt x="457163" y="457163"/>
                </a:lnTo>
                <a:lnTo>
                  <a:pt x="0" y="457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85596" y="824162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8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0800000">
            <a:off x="7817477" y="8924984"/>
            <a:ext cx="598621" cy="388355"/>
          </a:xfrm>
          <a:custGeom>
            <a:avLst/>
            <a:gdLst/>
            <a:ahLst/>
            <a:cxnLst/>
            <a:rect r="r" b="b" t="t" l="l"/>
            <a:pathLst>
              <a:path h="388355" w="598621">
                <a:moveTo>
                  <a:pt x="598621" y="0"/>
                </a:moveTo>
                <a:lnTo>
                  <a:pt x="0" y="0"/>
                </a:lnTo>
                <a:lnTo>
                  <a:pt x="0" y="388355"/>
                </a:lnTo>
                <a:lnTo>
                  <a:pt x="598621" y="388355"/>
                </a:lnTo>
                <a:lnTo>
                  <a:pt x="598621" y="0"/>
                </a:lnTo>
                <a:close/>
              </a:path>
            </a:pathLst>
          </a:custGeom>
          <a:blipFill>
            <a:blip r:embed="rId8"/>
            <a:stretch>
              <a:fillRect l="0" t="0" r="-4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925984" y="8924984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430040" y="2413932"/>
            <a:ext cx="9337834" cy="9337796"/>
            <a:chOff x="0" y="0"/>
            <a:chExt cx="12450445" cy="124503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50445" cy="12450445"/>
            </a:xfrm>
            <a:custGeom>
              <a:avLst/>
              <a:gdLst/>
              <a:ahLst/>
              <a:cxnLst/>
              <a:rect r="r" b="b" t="t" l="l"/>
              <a:pathLst>
                <a:path h="12450445" w="12450445">
                  <a:moveTo>
                    <a:pt x="12450445" y="6225286"/>
                  </a:moveTo>
                  <a:cubicBezTo>
                    <a:pt x="12450445" y="9663176"/>
                    <a:pt x="9663302" y="12450445"/>
                    <a:pt x="6225159" y="12450445"/>
                  </a:cubicBezTo>
                  <a:cubicBezTo>
                    <a:pt x="2787015" y="12450445"/>
                    <a:pt x="0" y="9663176"/>
                    <a:pt x="0" y="6225286"/>
                  </a:cubicBezTo>
                  <a:cubicBezTo>
                    <a:pt x="0" y="2787142"/>
                    <a:pt x="2787142" y="0"/>
                    <a:pt x="6225286" y="0"/>
                  </a:cubicBezTo>
                  <a:cubicBezTo>
                    <a:pt x="9663430" y="0"/>
                    <a:pt x="12450445" y="2787142"/>
                    <a:pt x="12450445" y="6225286"/>
                  </a:cubicBezTo>
                  <a:close/>
                </a:path>
              </a:pathLst>
            </a:custGeom>
            <a:blipFill>
              <a:blip r:embed="rId10"/>
              <a:stretch>
                <a:fillRect l="-25093" t="0" r="-25093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617124" y="505775"/>
            <a:ext cx="973676" cy="973676"/>
          </a:xfrm>
          <a:custGeom>
            <a:avLst/>
            <a:gdLst/>
            <a:ahLst/>
            <a:cxnLst/>
            <a:rect r="r" b="b" t="t" l="l"/>
            <a:pathLst>
              <a:path h="973676" w="973676">
                <a:moveTo>
                  <a:pt x="0" y="0"/>
                </a:moveTo>
                <a:lnTo>
                  <a:pt x="973676" y="0"/>
                </a:lnTo>
                <a:lnTo>
                  <a:pt x="973676" y="973676"/>
                </a:lnTo>
                <a:lnTo>
                  <a:pt x="0" y="97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76200" y="-76200"/>
            <a:ext cx="1371600" cy="1371600"/>
            <a:chOff x="0" y="0"/>
            <a:chExt cx="1828800" cy="1828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1" id="21"/>
          <p:cNvSpPr/>
          <p:nvPr/>
        </p:nvSpPr>
        <p:spPr>
          <a:xfrm flipH="true" flipV="false" rot="0">
            <a:off x="17504738" y="240744"/>
            <a:ext cx="569837" cy="569837"/>
          </a:xfrm>
          <a:custGeom>
            <a:avLst/>
            <a:gdLst/>
            <a:ahLst/>
            <a:cxnLst/>
            <a:rect r="r" b="b" t="t" l="l"/>
            <a:pathLst>
              <a:path h="569837" w="569837">
                <a:moveTo>
                  <a:pt x="569837" y="0"/>
                </a:moveTo>
                <a:lnTo>
                  <a:pt x="0" y="0"/>
                </a:lnTo>
                <a:lnTo>
                  <a:pt x="0" y="569837"/>
                </a:lnTo>
                <a:lnTo>
                  <a:pt x="569837" y="569837"/>
                </a:lnTo>
                <a:lnTo>
                  <a:pt x="569837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595805" y="4714130"/>
            <a:ext cx="6492240" cy="0"/>
          </a:xfrm>
          <a:prstGeom prst="line">
            <a:avLst/>
          </a:prstGeom>
          <a:ln cap="flat" w="38100">
            <a:solidFill>
              <a:srgbClr val="1293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595805" y="3666380"/>
            <a:ext cx="918006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343333"/>
                </a:solidFill>
                <a:latin typeface="Poppins Bold"/>
              </a:rPr>
              <a:t>Deployment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18988" y="8582044"/>
            <a:ext cx="297874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000">
                <a:solidFill>
                  <a:srgbClr val="1993AB"/>
                </a:solidFill>
                <a:latin typeface="Arimo Bold"/>
              </a:rPr>
              <a:t>Swipe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5805" y="5114925"/>
            <a:ext cx="8536556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1293AC"/>
                </a:solidFill>
                <a:latin typeface="Poppins Bold"/>
              </a:rPr>
              <a:t>Tahap Menerapkan model atau solusi analisis data ke lingkungan operasional untuk digunakan secara real-time atau sesuai dengan kebutuhan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33167" y="1523048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1" y="0"/>
                </a:lnTo>
                <a:lnTo>
                  <a:pt x="1231191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576738"/>
            <a:ext cx="8969774" cy="3581595"/>
            <a:chOff x="0" y="0"/>
            <a:chExt cx="2362410" cy="9433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62410" cy="943301"/>
            </a:xfrm>
            <a:custGeom>
              <a:avLst/>
              <a:gdLst/>
              <a:ahLst/>
              <a:cxnLst/>
              <a:rect r="r" b="b" t="t" l="l"/>
              <a:pathLst>
                <a:path h="943301" w="2362410">
                  <a:moveTo>
                    <a:pt x="0" y="0"/>
                  </a:moveTo>
                  <a:lnTo>
                    <a:pt x="2362410" y="0"/>
                  </a:lnTo>
                  <a:lnTo>
                    <a:pt x="2362410" y="943301"/>
                  </a:lnTo>
                  <a:lnTo>
                    <a:pt x="0" y="943301"/>
                  </a:lnTo>
                  <a:close/>
                </a:path>
              </a:pathLst>
            </a:custGeom>
            <a:solidFill>
              <a:srgbClr val="E3F2F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362410" cy="1038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71374" y="9613249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19616" y="581025"/>
            <a:ext cx="7153488" cy="166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40"/>
              </a:lnSpc>
            </a:pPr>
            <a:r>
              <a:rPr lang="en-US" sz="8000">
                <a:solidFill>
                  <a:srgbClr val="343333"/>
                </a:solidFill>
                <a:latin typeface="Poppins Bold"/>
              </a:rPr>
              <a:t>Deployment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07977" y="2559468"/>
            <a:ext cx="6724384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000">
                <a:solidFill>
                  <a:srgbClr val="343333"/>
                </a:solidFill>
                <a:latin typeface="Poppins Bold"/>
              </a:rPr>
              <a:t>Rekomendasi dan Implikasi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39238" y="4888420"/>
            <a:ext cx="9525" cy="41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76848" y="3778407"/>
            <a:ext cx="8473478" cy="302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0"/>
              </a:lnSpc>
              <a:spcBef>
                <a:spcPct val="0"/>
              </a:spcBef>
            </a:pPr>
            <a:r>
              <a:rPr lang="en-US" sz="2863">
                <a:solidFill>
                  <a:srgbClr val="000000"/>
                </a:solidFill>
                <a:latin typeface="Poppins"/>
              </a:rPr>
              <a:t>Melakukan kolaborasi antara pemerintah, sektor swasta, dan masyarakat untuk membantu mengurangi polusi udara sehingga memberikan dampak positif pada kualitas hidup dan kesehatan masyarakat.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705519" y="3576738"/>
            <a:ext cx="7162505" cy="2516449"/>
            <a:chOff x="0" y="0"/>
            <a:chExt cx="1886421" cy="6627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86421" cy="662768"/>
            </a:xfrm>
            <a:custGeom>
              <a:avLst/>
              <a:gdLst/>
              <a:ahLst/>
              <a:cxnLst/>
              <a:rect r="r" b="b" t="t" l="l"/>
              <a:pathLst>
                <a:path h="662768" w="1886421">
                  <a:moveTo>
                    <a:pt x="0" y="0"/>
                  </a:moveTo>
                  <a:lnTo>
                    <a:pt x="1886421" y="0"/>
                  </a:lnTo>
                  <a:lnTo>
                    <a:pt x="1886421" y="662768"/>
                  </a:lnTo>
                  <a:lnTo>
                    <a:pt x="0" y="662768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1886421" cy="758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470959" y="3493652"/>
            <a:ext cx="7311371" cy="241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7540" indent="-308770" lvl="1">
              <a:lnSpc>
                <a:spcPts val="4805"/>
              </a:lnSpc>
              <a:buFont typeface="Arial"/>
              <a:buChar char="•"/>
            </a:pPr>
            <a:r>
              <a:rPr lang="en-US" sz="2860">
                <a:solidFill>
                  <a:srgbClr val="000000"/>
                </a:solidFill>
                <a:latin typeface="Poppins"/>
              </a:rPr>
              <a:t>Memprioritaskan pen</a:t>
            </a:r>
            <a:r>
              <a:rPr lang="en-US" sz="2860">
                <a:solidFill>
                  <a:srgbClr val="000000"/>
                </a:solidFill>
                <a:latin typeface="Poppins"/>
              </a:rPr>
              <a:t>ambahkan lebih banyak ruang terbuka hijau untuk wilayah dengan frekuensi kualitas udara tidak sehat terbanyak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705519" y="5969311"/>
            <a:ext cx="7162505" cy="3288989"/>
            <a:chOff x="0" y="0"/>
            <a:chExt cx="2016923" cy="9261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16923" cy="926162"/>
            </a:xfrm>
            <a:custGeom>
              <a:avLst/>
              <a:gdLst/>
              <a:ahLst/>
              <a:cxnLst/>
              <a:rect r="r" b="b" t="t" l="l"/>
              <a:pathLst>
                <a:path h="926162" w="2016923">
                  <a:moveTo>
                    <a:pt x="0" y="0"/>
                  </a:moveTo>
                  <a:lnTo>
                    <a:pt x="2016923" y="0"/>
                  </a:lnTo>
                  <a:lnTo>
                    <a:pt x="2016923" y="926162"/>
                  </a:lnTo>
                  <a:lnTo>
                    <a:pt x="0" y="926162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2016923" cy="1021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562664" y="6583936"/>
            <a:ext cx="7127963" cy="241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554" indent="-311777" lvl="1">
              <a:lnSpc>
                <a:spcPts val="4852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Poppins"/>
              </a:rPr>
              <a:t>Mempertimbangkan Variabel-variabel yang mempengaruhi penurunan polutan O3 dan CO pada tahun 2020 dan 2021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33167" y="1523048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1" y="0"/>
                </a:lnTo>
                <a:lnTo>
                  <a:pt x="1231191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07977" y="4026312"/>
            <a:ext cx="4764505" cy="4114800"/>
          </a:xfrm>
          <a:custGeom>
            <a:avLst/>
            <a:gdLst/>
            <a:ahLst/>
            <a:cxnLst/>
            <a:rect r="r" b="b" t="t" l="l"/>
            <a:pathLst>
              <a:path h="4114800" w="4764505">
                <a:moveTo>
                  <a:pt x="0" y="0"/>
                </a:moveTo>
                <a:lnTo>
                  <a:pt x="4764505" y="0"/>
                </a:lnTo>
                <a:lnTo>
                  <a:pt x="47645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19616" y="581025"/>
            <a:ext cx="7153488" cy="166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40"/>
              </a:lnSpc>
            </a:pPr>
            <a:r>
              <a:rPr lang="en-US" sz="8000">
                <a:solidFill>
                  <a:srgbClr val="343333"/>
                </a:solidFill>
                <a:latin typeface="Poppins Bold"/>
              </a:rPr>
              <a:t>Deployment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977" y="2559468"/>
            <a:ext cx="6724384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000">
                <a:solidFill>
                  <a:srgbClr val="343333"/>
                </a:solidFill>
                <a:latin typeface="Poppins Bold"/>
              </a:rPr>
              <a:t>Saran untuk pemerintah daerah.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39238" y="4888420"/>
            <a:ext cx="9525" cy="41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246098" y="4675257"/>
            <a:ext cx="9013202" cy="341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4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Poppins"/>
              </a:rPr>
              <a:t>Mulai melakukan peningkatkan sistem pemantauan kualitas udara, terutama untuk polutan PM25 yang  kurang dimonitor pada tahun 2018-2020, dan memberikan peringatan sedini mungkin kepada masyarakat saat kualitas udara mencapai tingkat yang berpotensi berbahaya.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83892" y="-180826"/>
            <a:ext cx="3086097" cy="10467826"/>
          </a:xfrm>
          <a:custGeom>
            <a:avLst/>
            <a:gdLst/>
            <a:ahLst/>
            <a:cxnLst/>
            <a:rect r="r" b="b" t="t" l="l"/>
            <a:pathLst>
              <a:path h="10467826" w="3086097">
                <a:moveTo>
                  <a:pt x="0" y="0"/>
                </a:moveTo>
                <a:lnTo>
                  <a:pt x="3086097" y="0"/>
                </a:lnTo>
                <a:lnTo>
                  <a:pt x="3086097" y="10467826"/>
                </a:lnTo>
                <a:lnTo>
                  <a:pt x="0" y="10467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9007" y="1310640"/>
            <a:ext cx="13066418" cy="533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5" indent="-226697" lvl="1">
              <a:lnSpc>
                <a:spcPts val="3528"/>
              </a:lnSpc>
              <a:buFont typeface="Arial"/>
              <a:buChar char="•"/>
            </a:pPr>
            <a:r>
              <a:rPr lang="en-US" sz="2100">
                <a:solidFill>
                  <a:srgbClr val="343333"/>
                </a:solidFill>
                <a:latin typeface="Montserrat Bold"/>
              </a:rPr>
              <a:t>World Health Organization. Air pollution is responsible for 6.7 million premature deaths every year, </a:t>
            </a:r>
            <a:r>
              <a:rPr lang="en-US" sz="2100">
                <a:solidFill>
                  <a:srgbClr val="343333"/>
                </a:solidFill>
                <a:latin typeface="Montserrat"/>
              </a:rPr>
              <a:t>https://www.who.int/teams/environment-climate-change-and-health/air-quality-and-health/health-impacts/types-of-pollutants</a:t>
            </a:r>
          </a:p>
          <a:p>
            <a:pPr>
              <a:lnSpc>
                <a:spcPts val="3528"/>
              </a:lnSpc>
            </a:pPr>
          </a:p>
          <a:p>
            <a:pPr marL="453395" indent="-226697" lvl="1">
              <a:lnSpc>
                <a:spcPts val="3528"/>
              </a:lnSpc>
              <a:buFont typeface="Arial"/>
              <a:buChar char="•"/>
            </a:pPr>
            <a:r>
              <a:rPr lang="en-US" sz="2100">
                <a:solidFill>
                  <a:srgbClr val="343333"/>
                </a:solidFill>
                <a:latin typeface="Montserrat Bold"/>
                <a:ea typeface="Montserrat Bold"/>
              </a:rPr>
              <a:t>﻿Visualisasi Looker Studio: </a:t>
            </a:r>
            <a:r>
              <a:rPr lang="en-US" sz="2100">
                <a:solidFill>
                  <a:srgbClr val="343333"/>
                </a:solidFill>
                <a:latin typeface="Montserrat"/>
              </a:rPr>
              <a:t>https://lookerstudio.google.com/s/pVLuTZpMFjk</a:t>
            </a:r>
          </a:p>
          <a:p>
            <a:pPr>
              <a:lnSpc>
                <a:spcPts val="3528"/>
              </a:lnSpc>
            </a:pPr>
          </a:p>
          <a:p>
            <a:pPr marL="453395" indent="-226697" lvl="1">
              <a:lnSpc>
                <a:spcPts val="3528"/>
              </a:lnSpc>
              <a:buFont typeface="Arial"/>
              <a:buChar char="•"/>
            </a:pPr>
            <a:r>
              <a:rPr lang="en-US" sz="2100">
                <a:solidFill>
                  <a:srgbClr val="343333"/>
                </a:solidFill>
                <a:latin typeface="Montserrat Bold"/>
              </a:rPr>
              <a:t>USA EPA (2023) Managing Air Quality - Control Strategies to Achieve Air Pollution Reduction, </a:t>
            </a:r>
            <a:r>
              <a:rPr lang="en-US" sz="2100">
                <a:solidFill>
                  <a:srgbClr val="343333"/>
                </a:solidFill>
                <a:latin typeface="Montserrat"/>
              </a:rPr>
              <a:t>https://www.epa.gov/air-quality-management-process/managing-air-quality-control-strategies-achieve-air-pollution</a:t>
            </a:r>
          </a:p>
          <a:p>
            <a:pPr marL="453395" indent="-226697" lvl="1">
              <a:lnSpc>
                <a:spcPts val="3528"/>
              </a:lnSpc>
              <a:buFont typeface="Arial"/>
              <a:buChar char="•"/>
            </a:pPr>
            <a:r>
              <a:rPr lang="en-US" sz="2100">
                <a:solidFill>
                  <a:srgbClr val="343333"/>
                </a:solidFill>
                <a:latin typeface="Montserrat Bold"/>
              </a:rPr>
              <a:t>NASA's Scientific Visualization Studio</a:t>
            </a:r>
            <a:r>
              <a:rPr lang="en-US" sz="2100">
                <a:solidFill>
                  <a:srgbClr val="343333"/>
                </a:solidFill>
                <a:latin typeface="Montserrat"/>
              </a:rPr>
              <a:t> (2021) Global Tropospheric Ozone Response to Worldwide COVID-19 Lockdowns, https://svs.gsfc.nasa.gov/4912/</a:t>
            </a:r>
          </a:p>
          <a:p>
            <a:pPr algn="l">
              <a:lnSpc>
                <a:spcPts val="3528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908101" y="823169"/>
            <a:ext cx="1231190" cy="798736"/>
          </a:xfrm>
          <a:custGeom>
            <a:avLst/>
            <a:gdLst/>
            <a:ahLst/>
            <a:cxnLst/>
            <a:rect r="r" b="b" t="t" l="l"/>
            <a:pathLst>
              <a:path h="798736" w="1231190">
                <a:moveTo>
                  <a:pt x="0" y="0"/>
                </a:moveTo>
                <a:lnTo>
                  <a:pt x="1231190" y="0"/>
                </a:lnTo>
                <a:lnTo>
                  <a:pt x="1231190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8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5400000">
            <a:off x="13866277" y="4814887"/>
            <a:ext cx="704322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www.greatedu.co.id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52775" y="-453323"/>
            <a:ext cx="5440341" cy="10740285"/>
          </a:xfrm>
          <a:custGeom>
            <a:avLst/>
            <a:gdLst/>
            <a:ahLst/>
            <a:cxnLst/>
            <a:rect r="r" b="b" t="t" l="l"/>
            <a:pathLst>
              <a:path h="10740285" w="5440341">
                <a:moveTo>
                  <a:pt x="0" y="0"/>
                </a:moveTo>
                <a:lnTo>
                  <a:pt x="5440341" y="0"/>
                </a:lnTo>
                <a:lnTo>
                  <a:pt x="5440341" y="10740285"/>
                </a:lnTo>
                <a:lnTo>
                  <a:pt x="0" y="107402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14745" y="4421520"/>
            <a:ext cx="6369715" cy="186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8"/>
              </a:lnSpc>
            </a:pPr>
            <a:r>
              <a:rPr lang="en-US" sz="9000">
                <a:solidFill>
                  <a:srgbClr val="343333"/>
                </a:solidFill>
                <a:latin typeface="Poppins Bold"/>
              </a:rPr>
              <a:t>Thank You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1958" y="980250"/>
            <a:ext cx="1231190" cy="798736"/>
          </a:xfrm>
          <a:custGeom>
            <a:avLst/>
            <a:gdLst/>
            <a:ahLst/>
            <a:cxnLst/>
            <a:rect r="r" b="b" t="t" l="l"/>
            <a:pathLst>
              <a:path h="798736" w="1231190">
                <a:moveTo>
                  <a:pt x="0" y="0"/>
                </a:moveTo>
                <a:lnTo>
                  <a:pt x="1231190" y="0"/>
                </a:lnTo>
                <a:lnTo>
                  <a:pt x="1231190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95750" y="2557124"/>
            <a:ext cx="3007900" cy="3273300"/>
          </a:xfrm>
          <a:custGeom>
            <a:avLst/>
            <a:gdLst/>
            <a:ahLst/>
            <a:cxnLst/>
            <a:rect r="r" b="b" t="t" l="l"/>
            <a:pathLst>
              <a:path h="3273300" w="3007900">
                <a:moveTo>
                  <a:pt x="0" y="0"/>
                </a:moveTo>
                <a:lnTo>
                  <a:pt x="3007900" y="0"/>
                </a:lnTo>
                <a:lnTo>
                  <a:pt x="3007900" y="3273300"/>
                </a:lnTo>
                <a:lnTo>
                  <a:pt x="0" y="32733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20397" y="730468"/>
            <a:ext cx="2900760" cy="2900760"/>
          </a:xfrm>
          <a:custGeom>
            <a:avLst/>
            <a:gdLst/>
            <a:ahLst/>
            <a:cxnLst/>
            <a:rect r="r" b="b" t="t" l="l"/>
            <a:pathLst>
              <a:path h="2900760" w="2900760">
                <a:moveTo>
                  <a:pt x="0" y="0"/>
                </a:moveTo>
                <a:lnTo>
                  <a:pt x="2900760" y="0"/>
                </a:lnTo>
                <a:lnTo>
                  <a:pt x="2900760" y="2900760"/>
                </a:lnTo>
                <a:lnTo>
                  <a:pt x="0" y="2900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1857" y="1226132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44013" y="1312121"/>
            <a:ext cx="2766609" cy="1962901"/>
          </a:xfrm>
          <a:custGeom>
            <a:avLst/>
            <a:gdLst/>
            <a:ahLst/>
            <a:cxnLst/>
            <a:rect r="r" b="b" t="t" l="l"/>
            <a:pathLst>
              <a:path h="1962901" w="2766609">
                <a:moveTo>
                  <a:pt x="0" y="0"/>
                </a:moveTo>
                <a:lnTo>
                  <a:pt x="2766609" y="0"/>
                </a:lnTo>
                <a:lnTo>
                  <a:pt x="2766609" y="1962902"/>
                </a:lnTo>
                <a:lnTo>
                  <a:pt x="0" y="1962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4489" y="4572050"/>
            <a:ext cx="2638711" cy="26387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3F2F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1750"/>
              <a:ext cx="558800" cy="654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3295364" y="4572050"/>
            <a:ext cx="2638711" cy="26387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F4D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1750"/>
              <a:ext cx="558800" cy="654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36891" y="4616222"/>
            <a:ext cx="2638711" cy="263871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9DC9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31750"/>
              <a:ext cx="558800" cy="654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96420" y="5320071"/>
            <a:ext cx="1312000" cy="1312000"/>
          </a:xfrm>
          <a:custGeom>
            <a:avLst/>
            <a:gdLst/>
            <a:ahLst/>
            <a:cxnLst/>
            <a:rect r="r" b="b" t="t" l="l"/>
            <a:pathLst>
              <a:path h="1312000" w="1312000">
                <a:moveTo>
                  <a:pt x="0" y="0"/>
                </a:moveTo>
                <a:lnTo>
                  <a:pt x="1312000" y="0"/>
                </a:lnTo>
                <a:lnTo>
                  <a:pt x="1312000" y="1312001"/>
                </a:lnTo>
                <a:lnTo>
                  <a:pt x="0" y="1312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926924" y="5219663"/>
            <a:ext cx="1375591" cy="1375591"/>
          </a:xfrm>
          <a:custGeom>
            <a:avLst/>
            <a:gdLst/>
            <a:ahLst/>
            <a:cxnLst/>
            <a:rect r="r" b="b" t="t" l="l"/>
            <a:pathLst>
              <a:path h="1375591" w="1375591">
                <a:moveTo>
                  <a:pt x="0" y="0"/>
                </a:moveTo>
                <a:lnTo>
                  <a:pt x="1375591" y="0"/>
                </a:lnTo>
                <a:lnTo>
                  <a:pt x="1375591" y="1375592"/>
                </a:lnTo>
                <a:lnTo>
                  <a:pt x="0" y="1375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208651" y="5320071"/>
            <a:ext cx="1319355" cy="1319355"/>
          </a:xfrm>
          <a:custGeom>
            <a:avLst/>
            <a:gdLst/>
            <a:ahLst/>
            <a:cxnLst/>
            <a:rect r="r" b="b" t="t" l="l"/>
            <a:pathLst>
              <a:path h="1319355" w="1319355">
                <a:moveTo>
                  <a:pt x="0" y="0"/>
                </a:moveTo>
                <a:lnTo>
                  <a:pt x="1319355" y="0"/>
                </a:lnTo>
                <a:lnTo>
                  <a:pt x="1319355" y="1319356"/>
                </a:lnTo>
                <a:lnTo>
                  <a:pt x="0" y="13193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68095" y="4616222"/>
            <a:ext cx="2638711" cy="263871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7D7A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27000" y="31750"/>
              <a:ext cx="558800" cy="654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91520" y="4572050"/>
            <a:ext cx="2638711" cy="263871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7D0D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27000" y="31750"/>
              <a:ext cx="558800" cy="654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474402" y="4616222"/>
            <a:ext cx="2638711" cy="263871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CCF2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27000" y="31750"/>
              <a:ext cx="558800" cy="654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096193" y="5098991"/>
            <a:ext cx="1429364" cy="1429364"/>
          </a:xfrm>
          <a:custGeom>
            <a:avLst/>
            <a:gdLst/>
            <a:ahLst/>
            <a:cxnLst/>
            <a:rect r="r" b="b" t="t" l="l"/>
            <a:pathLst>
              <a:path h="1429364" w="1429364">
                <a:moveTo>
                  <a:pt x="0" y="0"/>
                </a:moveTo>
                <a:lnTo>
                  <a:pt x="1429364" y="0"/>
                </a:lnTo>
                <a:lnTo>
                  <a:pt x="1429364" y="1429364"/>
                </a:lnTo>
                <a:lnTo>
                  <a:pt x="0" y="14293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335487" y="5320071"/>
            <a:ext cx="1319355" cy="1319355"/>
          </a:xfrm>
          <a:custGeom>
            <a:avLst/>
            <a:gdLst/>
            <a:ahLst/>
            <a:cxnLst/>
            <a:rect r="r" b="b" t="t" l="l"/>
            <a:pathLst>
              <a:path h="1319355" w="1319355">
                <a:moveTo>
                  <a:pt x="0" y="0"/>
                </a:moveTo>
                <a:lnTo>
                  <a:pt x="1319355" y="0"/>
                </a:lnTo>
                <a:lnTo>
                  <a:pt x="1319355" y="1319356"/>
                </a:lnTo>
                <a:lnTo>
                  <a:pt x="0" y="13193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844670" y="4942317"/>
            <a:ext cx="1898176" cy="1898176"/>
          </a:xfrm>
          <a:custGeom>
            <a:avLst/>
            <a:gdLst/>
            <a:ahLst/>
            <a:cxnLst/>
            <a:rect r="r" b="b" t="t" l="l"/>
            <a:pathLst>
              <a:path h="1898176" w="1898176">
                <a:moveTo>
                  <a:pt x="0" y="0"/>
                </a:moveTo>
                <a:lnTo>
                  <a:pt x="1898175" y="0"/>
                </a:lnTo>
                <a:lnTo>
                  <a:pt x="1898175" y="1898176"/>
                </a:lnTo>
                <a:lnTo>
                  <a:pt x="0" y="18981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5471908">
            <a:off x="17485115" y="9562476"/>
            <a:ext cx="621566" cy="621566"/>
          </a:xfrm>
          <a:custGeom>
            <a:avLst/>
            <a:gdLst/>
            <a:ahLst/>
            <a:cxnLst/>
            <a:rect r="r" b="b" t="t" l="l"/>
            <a:pathLst>
              <a:path h="621566" w="621566">
                <a:moveTo>
                  <a:pt x="621566" y="0"/>
                </a:moveTo>
                <a:lnTo>
                  <a:pt x="0" y="0"/>
                </a:lnTo>
                <a:lnTo>
                  <a:pt x="0" y="621566"/>
                </a:lnTo>
                <a:lnTo>
                  <a:pt x="621566" y="621566"/>
                </a:lnTo>
                <a:lnTo>
                  <a:pt x="621566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7610" y="7417262"/>
            <a:ext cx="2869930" cy="117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2800">
                <a:solidFill>
                  <a:srgbClr val="343333"/>
                </a:solidFill>
                <a:latin typeface="Poppins Bold"/>
              </a:rPr>
              <a:t>Business Understanding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929712" y="7048835"/>
            <a:ext cx="1809155" cy="117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2800">
                <a:solidFill>
                  <a:srgbClr val="343333"/>
                </a:solidFill>
                <a:latin typeface="Poppins Bold"/>
              </a:rPr>
              <a:t> </a:t>
            </a:r>
          </a:p>
          <a:p>
            <a:pPr algn="ctr">
              <a:lnSpc>
                <a:spcPts val="4704"/>
              </a:lnSpc>
            </a:pPr>
            <a:r>
              <a:rPr lang="en-US" sz="2800">
                <a:solidFill>
                  <a:srgbClr val="343333"/>
                </a:solidFill>
                <a:latin typeface="Poppins Bold"/>
              </a:rPr>
              <a:t>Modelling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833779" y="7417262"/>
            <a:ext cx="3647891" cy="117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2800">
                <a:solidFill>
                  <a:srgbClr val="343333"/>
                </a:solidFill>
                <a:latin typeface="Poppins Bold"/>
              </a:rPr>
              <a:t>Data </a:t>
            </a:r>
          </a:p>
          <a:p>
            <a:pPr algn="ctr">
              <a:lnSpc>
                <a:spcPts val="4704"/>
              </a:lnSpc>
            </a:pPr>
            <a:r>
              <a:rPr lang="en-US" sz="2800">
                <a:solidFill>
                  <a:srgbClr val="343333"/>
                </a:solidFill>
                <a:latin typeface="Poppins Bold"/>
              </a:rPr>
              <a:t>Understanding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923332" y="7667960"/>
            <a:ext cx="2257966" cy="58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2800">
                <a:solidFill>
                  <a:srgbClr val="343333"/>
                </a:solidFill>
                <a:latin typeface="Poppins Bold"/>
              </a:rPr>
              <a:t>Evaluation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67396" y="7412095"/>
            <a:ext cx="2377701" cy="117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2800">
                <a:solidFill>
                  <a:srgbClr val="343333"/>
                </a:solidFill>
                <a:latin typeface="Poppins Bold"/>
              </a:rPr>
              <a:t>Data </a:t>
            </a:r>
          </a:p>
          <a:p>
            <a:pPr algn="ctr">
              <a:lnSpc>
                <a:spcPts val="4704"/>
              </a:lnSpc>
            </a:pPr>
            <a:r>
              <a:rPr lang="en-US" sz="2800">
                <a:solidFill>
                  <a:srgbClr val="343333"/>
                </a:solidFill>
                <a:latin typeface="Poppins Bold"/>
              </a:rPr>
              <a:t>Preparation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666145" y="7658435"/>
            <a:ext cx="2388575" cy="58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2800">
                <a:solidFill>
                  <a:srgbClr val="343333"/>
                </a:solidFill>
                <a:latin typeface="Poppins Bold"/>
              </a:rPr>
              <a:t>Deployment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833779" y="1334306"/>
            <a:ext cx="56445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343333"/>
                </a:solidFill>
                <a:latin typeface="Poppins Bold"/>
              </a:rPr>
              <a:t>Outline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132361" y="1867006"/>
            <a:ext cx="9482614" cy="9070500"/>
            <a:chOff x="0" y="0"/>
            <a:chExt cx="12643485" cy="12094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43440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2643440">
                  <a:moveTo>
                    <a:pt x="0" y="6046978"/>
                  </a:moveTo>
                  <a:cubicBezTo>
                    <a:pt x="0" y="2707386"/>
                    <a:pt x="2830395" y="0"/>
                    <a:pt x="6321720" y="0"/>
                  </a:cubicBezTo>
                  <a:cubicBezTo>
                    <a:pt x="9813045" y="0"/>
                    <a:pt x="12643440" y="2707386"/>
                    <a:pt x="12643440" y="6046978"/>
                  </a:cubicBezTo>
                  <a:cubicBezTo>
                    <a:pt x="12643440" y="9386570"/>
                    <a:pt x="9813177" y="12093956"/>
                    <a:pt x="6321720" y="12093956"/>
                  </a:cubicBezTo>
                  <a:cubicBezTo>
                    <a:pt x="2830263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FDCD2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85596" y="824162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0800000">
            <a:off x="7817477" y="8924984"/>
            <a:ext cx="598621" cy="388355"/>
          </a:xfrm>
          <a:custGeom>
            <a:avLst/>
            <a:gdLst/>
            <a:ahLst/>
            <a:cxnLst/>
            <a:rect r="r" b="b" t="t" l="l"/>
            <a:pathLst>
              <a:path h="388355" w="598621">
                <a:moveTo>
                  <a:pt x="598621" y="0"/>
                </a:moveTo>
                <a:lnTo>
                  <a:pt x="0" y="0"/>
                </a:lnTo>
                <a:lnTo>
                  <a:pt x="0" y="388355"/>
                </a:lnTo>
                <a:lnTo>
                  <a:pt x="598621" y="388355"/>
                </a:lnTo>
                <a:lnTo>
                  <a:pt x="598621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6925984" y="8924984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957074" y="2146629"/>
            <a:ext cx="9337834" cy="9337796"/>
            <a:chOff x="0" y="0"/>
            <a:chExt cx="12450445" cy="124503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0445" cy="12450445"/>
            </a:xfrm>
            <a:custGeom>
              <a:avLst/>
              <a:gdLst/>
              <a:ahLst/>
              <a:cxnLst/>
              <a:rect r="r" b="b" t="t" l="l"/>
              <a:pathLst>
                <a:path h="12450445" w="12450445">
                  <a:moveTo>
                    <a:pt x="12450445" y="6225286"/>
                  </a:moveTo>
                  <a:cubicBezTo>
                    <a:pt x="12450445" y="9663176"/>
                    <a:pt x="9663302" y="12450445"/>
                    <a:pt x="6225159" y="12450445"/>
                  </a:cubicBezTo>
                  <a:cubicBezTo>
                    <a:pt x="2787015" y="12450445"/>
                    <a:pt x="0" y="9663176"/>
                    <a:pt x="0" y="6225286"/>
                  </a:cubicBezTo>
                  <a:cubicBezTo>
                    <a:pt x="0" y="2787142"/>
                    <a:pt x="2787142" y="0"/>
                    <a:pt x="6225286" y="0"/>
                  </a:cubicBezTo>
                  <a:cubicBezTo>
                    <a:pt x="9663430" y="0"/>
                    <a:pt x="12450445" y="2787142"/>
                    <a:pt x="12450445" y="6225286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17124" y="505775"/>
            <a:ext cx="973676" cy="973676"/>
          </a:xfrm>
          <a:custGeom>
            <a:avLst/>
            <a:gdLst/>
            <a:ahLst/>
            <a:cxnLst/>
            <a:rect r="r" b="b" t="t" l="l"/>
            <a:pathLst>
              <a:path h="973676" w="973676">
                <a:moveTo>
                  <a:pt x="0" y="0"/>
                </a:moveTo>
                <a:lnTo>
                  <a:pt x="973676" y="0"/>
                </a:lnTo>
                <a:lnTo>
                  <a:pt x="973676" y="973676"/>
                </a:lnTo>
                <a:lnTo>
                  <a:pt x="0" y="97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76200" y="-76200"/>
            <a:ext cx="1371600" cy="1371600"/>
            <a:chOff x="0" y="0"/>
            <a:chExt cx="1828800" cy="182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true" flipV="false" rot="0">
            <a:off x="17504738" y="240744"/>
            <a:ext cx="569837" cy="569837"/>
          </a:xfrm>
          <a:custGeom>
            <a:avLst/>
            <a:gdLst/>
            <a:ahLst/>
            <a:cxnLst/>
            <a:rect r="r" b="b" t="t" l="l"/>
            <a:pathLst>
              <a:path h="569837" w="569837">
                <a:moveTo>
                  <a:pt x="569837" y="0"/>
                </a:moveTo>
                <a:lnTo>
                  <a:pt x="0" y="0"/>
                </a:lnTo>
                <a:lnTo>
                  <a:pt x="0" y="569837"/>
                </a:lnTo>
                <a:lnTo>
                  <a:pt x="569837" y="569837"/>
                </a:lnTo>
                <a:lnTo>
                  <a:pt x="569837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95805" y="3487261"/>
            <a:ext cx="9180069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343333"/>
                </a:solidFill>
                <a:latin typeface="Poppins Bold"/>
              </a:rPr>
              <a:t>Business Understanding</a:t>
            </a:r>
          </a:p>
        </p:txBody>
      </p:sp>
      <p:sp>
        <p:nvSpPr>
          <p:cNvPr name="AutoShape 25" id="25"/>
          <p:cNvSpPr/>
          <p:nvPr/>
        </p:nvSpPr>
        <p:spPr>
          <a:xfrm>
            <a:off x="595805" y="5468461"/>
            <a:ext cx="6492240" cy="0"/>
          </a:xfrm>
          <a:prstGeom prst="line">
            <a:avLst/>
          </a:prstGeom>
          <a:ln cap="flat" w="38100">
            <a:solidFill>
              <a:srgbClr val="1293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9600" y="5711693"/>
            <a:ext cx="7806498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3100">
                <a:solidFill>
                  <a:srgbClr val="1293AC"/>
                </a:solidFill>
                <a:latin typeface="Poppins Bold"/>
              </a:rPr>
              <a:t>Langkah awal dalam memahami konteks dan masalah yang ingin diselesaikan dan goals dari project.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331" y="3369018"/>
            <a:ext cx="7586150" cy="4760309"/>
          </a:xfrm>
          <a:custGeom>
            <a:avLst/>
            <a:gdLst/>
            <a:ahLst/>
            <a:cxnLst/>
            <a:rect r="r" b="b" t="t" l="l"/>
            <a:pathLst>
              <a:path h="4760309" w="7586150">
                <a:moveTo>
                  <a:pt x="0" y="0"/>
                </a:moveTo>
                <a:lnTo>
                  <a:pt x="7586150" y="0"/>
                </a:lnTo>
                <a:lnTo>
                  <a:pt x="7586150" y="4760310"/>
                </a:lnTo>
                <a:lnTo>
                  <a:pt x="0" y="4760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40424" y="2629974"/>
            <a:ext cx="9027600" cy="549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</a:rPr>
              <a:t>Dilansir dari WHO, Lebih dari 99% penduduknya tinggal di wilayah yang tingkat polusi udaranya tinggi dan 4,2 juta kematian disebabkan oleh polusi udara.</a:t>
            </a:r>
          </a:p>
          <a:p>
            <a:pPr algn="just">
              <a:lnSpc>
                <a:spcPts val="4368"/>
              </a:lnSpc>
              <a:spcBef>
                <a:spcPct val="0"/>
              </a:spcBef>
            </a:pP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</a:rPr>
              <a:t>Kualitas udara yang baik adalah kunci untuk menjaga kesehatan masyarakat dan keberlanjutan lingkungan.</a:t>
            </a: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</a:rPr>
              <a:t>Oleh karena itu, diharapkan melalui analisis untuk memahami dan mengkategorikan parameter kualitas udara ini dapat mendukung upaya untuk menjaga keberlanjutan lingkungan dan kesehatan masyarakat.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0125" y="762000"/>
            <a:ext cx="8382892" cy="99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4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Problem &amp; Latar Belakang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142982" y="1755267"/>
            <a:ext cx="5492306" cy="0"/>
          </a:xfrm>
          <a:prstGeom prst="line">
            <a:avLst/>
          </a:prstGeom>
          <a:ln cap="flat" w="38100">
            <a:solidFill>
              <a:srgbClr val="1293A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86042" y="3389819"/>
            <a:ext cx="4054052" cy="5650246"/>
          </a:xfrm>
          <a:custGeom>
            <a:avLst/>
            <a:gdLst/>
            <a:ahLst/>
            <a:cxnLst/>
            <a:rect r="r" b="b" t="t" l="l"/>
            <a:pathLst>
              <a:path h="5650246" w="4054052">
                <a:moveTo>
                  <a:pt x="0" y="0"/>
                </a:moveTo>
                <a:lnTo>
                  <a:pt x="4054051" y="0"/>
                </a:lnTo>
                <a:lnTo>
                  <a:pt x="4054051" y="5650247"/>
                </a:lnTo>
                <a:lnTo>
                  <a:pt x="0" y="5650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762259"/>
            <a:ext cx="5484368" cy="4277807"/>
          </a:xfrm>
          <a:custGeom>
            <a:avLst/>
            <a:gdLst/>
            <a:ahLst/>
            <a:cxnLst/>
            <a:rect r="r" b="b" t="t" l="l"/>
            <a:pathLst>
              <a:path h="4277807" w="5484368">
                <a:moveTo>
                  <a:pt x="0" y="0"/>
                </a:moveTo>
                <a:lnTo>
                  <a:pt x="5484368" y="0"/>
                </a:lnTo>
                <a:lnTo>
                  <a:pt x="5484368" y="4277807"/>
                </a:lnTo>
                <a:lnTo>
                  <a:pt x="0" y="4277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233315" y="648603"/>
            <a:ext cx="8382892" cy="99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4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6829" y="2324926"/>
            <a:ext cx="8125246" cy="605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Tujuan utama dari proyek ini adalah membangun model machine learning yang dapat mengklasifikasikan indeks kualitas udara berdasarkan parameter yang terdapat pada dataset.</a:t>
            </a:r>
          </a:p>
          <a:p>
            <a:pPr algn="just">
              <a:lnSpc>
                <a:spcPts val="4368"/>
              </a:lnSpc>
            </a:pP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</a:rPr>
              <a:t>Dengan demikian, kita dapat lebih memahami pola, tren, dan faktor apa yang paling berpengaruh terhadap kualitas udara serta menyusun dasar yang kuat untuk pengembangan model klasifikasi yang efektif.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304925" y="1660920"/>
            <a:ext cx="4213636" cy="19050"/>
          </a:xfrm>
          <a:prstGeom prst="line">
            <a:avLst/>
          </a:prstGeom>
          <a:ln cap="flat" w="38100">
            <a:solidFill>
              <a:srgbClr val="1293A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79147" y="3671465"/>
            <a:ext cx="10622928" cy="439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Manfaat yang diharapkan dapat diperoleh dari proyek ini bagi pemangku kepentingan dan lingkungan hidup antara lain:</a:t>
            </a:r>
          </a:p>
          <a:p>
            <a:pPr algn="just" marL="561342" indent="-280671" lvl="1">
              <a:lnSpc>
                <a:spcPts val="4368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</a:rPr>
              <a:t>Membantu dalam pengambilan keputusan untuk pengelolaan kualitas udara yang lebih baik.</a:t>
            </a:r>
          </a:p>
          <a:p>
            <a:pPr algn="just" marL="561342" indent="-280671" lvl="1">
              <a:lnSpc>
                <a:spcPts val="4368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</a:rPr>
              <a:t>Dasar untuk pengembangan kebijakan lingkungan yang lebih efisien.</a:t>
            </a:r>
          </a:p>
          <a:p>
            <a:pPr algn="just" marL="561342" indent="-280671" lvl="1">
              <a:lnSpc>
                <a:spcPts val="4368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</a:rPr>
              <a:t>Identifikasi dan mitigasi polusi udara dapat membantu melindungi ekosistem dan keanekaragaman hayati.</a:t>
            </a:r>
          </a:p>
        </p:txBody>
      </p:sp>
      <p:sp>
        <p:nvSpPr>
          <p:cNvPr name="AutoShape 7" id="7"/>
          <p:cNvSpPr/>
          <p:nvPr/>
        </p:nvSpPr>
        <p:spPr>
          <a:xfrm>
            <a:off x="1325975" y="2686102"/>
            <a:ext cx="6492240" cy="0"/>
          </a:xfrm>
          <a:prstGeom prst="line">
            <a:avLst/>
          </a:prstGeom>
          <a:ln cap="flat" w="38100">
            <a:solidFill>
              <a:srgbClr val="1293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98650" y="380481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5975" y="1446813"/>
            <a:ext cx="7903750" cy="99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63"/>
              </a:lnSpc>
              <a:spcBef>
                <a:spcPct val="0"/>
              </a:spcBef>
            </a:pPr>
            <a:r>
              <a:rPr lang="en-US" sz="4799">
                <a:solidFill>
                  <a:srgbClr val="000000"/>
                </a:solidFill>
                <a:latin typeface="Poppins Bold"/>
              </a:rPr>
              <a:t>Manfaat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44475" y="2413925"/>
            <a:ext cx="9070500" cy="9070500"/>
            <a:chOff x="0" y="0"/>
            <a:chExt cx="12094000" cy="12094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93956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2093956">
                  <a:moveTo>
                    <a:pt x="0" y="6046978"/>
                  </a:moveTo>
                  <a:cubicBezTo>
                    <a:pt x="0" y="2707386"/>
                    <a:pt x="2707386" y="0"/>
                    <a:pt x="6046978" y="0"/>
                  </a:cubicBezTo>
                  <a:cubicBezTo>
                    <a:pt x="9386570" y="0"/>
                    <a:pt x="12093956" y="2707386"/>
                    <a:pt x="12093956" y="6046978"/>
                  </a:cubicBezTo>
                  <a:cubicBezTo>
                    <a:pt x="12093956" y="9386570"/>
                    <a:pt x="9386697" y="12093956"/>
                    <a:pt x="6046978" y="12093956"/>
                  </a:cubicBezTo>
                  <a:cubicBezTo>
                    <a:pt x="2707260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FDCD2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85596" y="824162"/>
            <a:ext cx="1231192" cy="798736"/>
          </a:xfrm>
          <a:custGeom>
            <a:avLst/>
            <a:gdLst/>
            <a:ahLst/>
            <a:cxnLst/>
            <a:rect r="r" b="b" t="t" l="l"/>
            <a:pathLst>
              <a:path h="798736" w="1231192">
                <a:moveTo>
                  <a:pt x="0" y="0"/>
                </a:moveTo>
                <a:lnTo>
                  <a:pt x="1231192" y="0"/>
                </a:lnTo>
                <a:lnTo>
                  <a:pt x="1231192" y="798736"/>
                </a:lnTo>
                <a:lnTo>
                  <a:pt x="0" y="79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0800000">
            <a:off x="7817477" y="8924984"/>
            <a:ext cx="598621" cy="388355"/>
          </a:xfrm>
          <a:custGeom>
            <a:avLst/>
            <a:gdLst/>
            <a:ahLst/>
            <a:cxnLst/>
            <a:rect r="r" b="b" t="t" l="l"/>
            <a:pathLst>
              <a:path h="388355" w="598621">
                <a:moveTo>
                  <a:pt x="598621" y="0"/>
                </a:moveTo>
                <a:lnTo>
                  <a:pt x="0" y="0"/>
                </a:lnTo>
                <a:lnTo>
                  <a:pt x="0" y="388355"/>
                </a:lnTo>
                <a:lnTo>
                  <a:pt x="598621" y="388355"/>
                </a:lnTo>
                <a:lnTo>
                  <a:pt x="598621" y="0"/>
                </a:lnTo>
                <a:close/>
              </a:path>
            </a:pathLst>
          </a:custGeom>
          <a:blipFill>
            <a:blip r:embed="rId7"/>
            <a:stretch>
              <a:fillRect l="0" t="0" r="-4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6925984" y="8924984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430040" y="2413932"/>
            <a:ext cx="9337834" cy="9337796"/>
            <a:chOff x="0" y="0"/>
            <a:chExt cx="12450445" cy="124503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0445" cy="12450445"/>
            </a:xfrm>
            <a:custGeom>
              <a:avLst/>
              <a:gdLst/>
              <a:ahLst/>
              <a:cxnLst/>
              <a:rect r="r" b="b" t="t" l="l"/>
              <a:pathLst>
                <a:path h="12450445" w="12450445">
                  <a:moveTo>
                    <a:pt x="12450445" y="6225286"/>
                  </a:moveTo>
                  <a:cubicBezTo>
                    <a:pt x="12450445" y="9663176"/>
                    <a:pt x="9663302" y="12450445"/>
                    <a:pt x="6225159" y="12450445"/>
                  </a:cubicBezTo>
                  <a:cubicBezTo>
                    <a:pt x="2787015" y="12450445"/>
                    <a:pt x="0" y="9663176"/>
                    <a:pt x="0" y="6225286"/>
                  </a:cubicBezTo>
                  <a:cubicBezTo>
                    <a:pt x="0" y="2787142"/>
                    <a:pt x="2787142" y="0"/>
                    <a:pt x="6225286" y="0"/>
                  </a:cubicBezTo>
                  <a:cubicBezTo>
                    <a:pt x="9663430" y="0"/>
                    <a:pt x="12450445" y="2787142"/>
                    <a:pt x="12450445" y="6225286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17124" y="505775"/>
            <a:ext cx="973676" cy="973676"/>
          </a:xfrm>
          <a:custGeom>
            <a:avLst/>
            <a:gdLst/>
            <a:ahLst/>
            <a:cxnLst/>
            <a:rect r="r" b="b" t="t" l="l"/>
            <a:pathLst>
              <a:path h="973676" w="973676">
                <a:moveTo>
                  <a:pt x="0" y="0"/>
                </a:moveTo>
                <a:lnTo>
                  <a:pt x="973676" y="0"/>
                </a:lnTo>
                <a:lnTo>
                  <a:pt x="973676" y="973676"/>
                </a:lnTo>
                <a:lnTo>
                  <a:pt x="0" y="97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76200" y="-76200"/>
            <a:ext cx="1371600" cy="1371600"/>
            <a:chOff x="0" y="0"/>
            <a:chExt cx="1828800" cy="182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true" flipV="false" rot="0">
            <a:off x="17504738" y="240744"/>
            <a:ext cx="569837" cy="569837"/>
          </a:xfrm>
          <a:custGeom>
            <a:avLst/>
            <a:gdLst/>
            <a:ahLst/>
            <a:cxnLst/>
            <a:rect r="r" b="b" t="t" l="l"/>
            <a:pathLst>
              <a:path h="569837" w="569837">
                <a:moveTo>
                  <a:pt x="569837" y="0"/>
                </a:moveTo>
                <a:lnTo>
                  <a:pt x="0" y="0"/>
                </a:lnTo>
                <a:lnTo>
                  <a:pt x="0" y="569837"/>
                </a:lnTo>
                <a:lnTo>
                  <a:pt x="569837" y="569837"/>
                </a:lnTo>
                <a:lnTo>
                  <a:pt x="569837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95805" y="3666380"/>
            <a:ext cx="918006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343333"/>
                </a:solidFill>
                <a:latin typeface="Poppins Bold"/>
              </a:rPr>
              <a:t>Data Understanding</a:t>
            </a:r>
          </a:p>
        </p:txBody>
      </p:sp>
      <p:sp>
        <p:nvSpPr>
          <p:cNvPr name="AutoShape 25" id="25"/>
          <p:cNvSpPr/>
          <p:nvPr/>
        </p:nvSpPr>
        <p:spPr>
          <a:xfrm>
            <a:off x="595805" y="4714130"/>
            <a:ext cx="6492240" cy="0"/>
          </a:xfrm>
          <a:prstGeom prst="line">
            <a:avLst/>
          </a:prstGeom>
          <a:ln cap="flat" w="38100">
            <a:solidFill>
              <a:srgbClr val="1293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5805" y="5105400"/>
            <a:ext cx="7820293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3100">
                <a:solidFill>
                  <a:srgbClr val="1293AC"/>
                </a:solidFill>
                <a:latin typeface="Poppins Bold"/>
              </a:rPr>
              <a:t>Tahapan dimana fokus utamanya tertuju pada pemahaman mendalam terhadap data yang akan digunakan untuk analisis.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46034" y="2945795"/>
            <a:ext cx="8736106" cy="6504841"/>
            <a:chOff x="0" y="0"/>
            <a:chExt cx="2300867" cy="17132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0868" cy="1713209"/>
            </a:xfrm>
            <a:custGeom>
              <a:avLst/>
              <a:gdLst/>
              <a:ahLst/>
              <a:cxnLst/>
              <a:rect r="r" b="b" t="t" l="l"/>
              <a:pathLst>
                <a:path h="1713209" w="2300868">
                  <a:moveTo>
                    <a:pt x="45196" y="0"/>
                  </a:moveTo>
                  <a:lnTo>
                    <a:pt x="2255671" y="0"/>
                  </a:lnTo>
                  <a:cubicBezTo>
                    <a:pt x="2280632" y="0"/>
                    <a:pt x="2300868" y="20235"/>
                    <a:pt x="2300868" y="45196"/>
                  </a:cubicBezTo>
                  <a:lnTo>
                    <a:pt x="2300868" y="1668013"/>
                  </a:lnTo>
                  <a:cubicBezTo>
                    <a:pt x="2300868" y="1692974"/>
                    <a:pt x="2280632" y="1713209"/>
                    <a:pt x="2255671" y="1713209"/>
                  </a:cubicBezTo>
                  <a:lnTo>
                    <a:pt x="45196" y="1713209"/>
                  </a:lnTo>
                  <a:cubicBezTo>
                    <a:pt x="20235" y="1713209"/>
                    <a:pt x="0" y="1692974"/>
                    <a:pt x="0" y="1668013"/>
                  </a:cubicBezTo>
                  <a:lnTo>
                    <a:pt x="0" y="45196"/>
                  </a:lnTo>
                  <a:cubicBezTo>
                    <a:pt x="0" y="20235"/>
                    <a:pt x="20235" y="0"/>
                    <a:pt x="45196" y="0"/>
                  </a:cubicBezTo>
                  <a:close/>
                </a:path>
              </a:pathLst>
            </a:custGeom>
            <a:solidFill>
              <a:srgbClr val="9FC7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300867" cy="1808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094158" y="3374040"/>
            <a:ext cx="7754158" cy="5648351"/>
          </a:xfrm>
          <a:custGeom>
            <a:avLst/>
            <a:gdLst/>
            <a:ahLst/>
            <a:cxnLst/>
            <a:rect r="r" b="b" t="t" l="l"/>
            <a:pathLst>
              <a:path h="5648351" w="7754158">
                <a:moveTo>
                  <a:pt x="0" y="0"/>
                </a:moveTo>
                <a:lnTo>
                  <a:pt x="7754158" y="0"/>
                </a:lnTo>
                <a:lnTo>
                  <a:pt x="7754158" y="5648351"/>
                </a:lnTo>
                <a:lnTo>
                  <a:pt x="0" y="5648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4" t="0" r="-248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0915" y="1147280"/>
            <a:ext cx="8382892" cy="99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4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Data Understanding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1053" y="3639440"/>
            <a:ext cx="5607191" cy="391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2666">
                <a:solidFill>
                  <a:srgbClr val="000000"/>
                </a:solidFill>
                <a:latin typeface="Poppins"/>
              </a:rPr>
              <a:t>Dataset bersumber dari </a:t>
            </a:r>
            <a:r>
              <a:rPr lang="en-US" sz="2666">
                <a:solidFill>
                  <a:srgbClr val="000000"/>
                </a:solidFill>
                <a:latin typeface="Poppins Bold"/>
              </a:rPr>
              <a:t>Kaggle </a:t>
            </a:r>
            <a:r>
              <a:rPr lang="en-US" sz="2666">
                <a:solidFill>
                  <a:srgbClr val="000000"/>
                </a:solidFill>
                <a:latin typeface="Poppins"/>
              </a:rPr>
              <a:t>berupa data </a:t>
            </a:r>
            <a:r>
              <a:rPr lang="en-US" sz="2666">
                <a:solidFill>
                  <a:srgbClr val="000000"/>
                </a:solidFill>
                <a:latin typeface="Poppins Bold"/>
              </a:rPr>
              <a:t>Air Quality Index (AQI) </a:t>
            </a:r>
            <a:r>
              <a:rPr lang="en-US" sz="2666">
                <a:solidFill>
                  <a:srgbClr val="000000"/>
                </a:solidFill>
                <a:latin typeface="Poppins"/>
              </a:rPr>
              <a:t>yang menggambarkan kualitas udara di lima wilayah Jakarta dari tahun 2018 hingga 2021. Data tersebut mempunyai  7305 baris dan 11 kolom.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DAF0yeEZm-I</dc:identifier>
  <dcterms:modified xsi:type="dcterms:W3CDTF">2011-08-01T06:04:30Z</dcterms:modified>
  <cp:revision>1</cp:revision>
  <dc:title>Hunters - PPT Finpro DA - Rizki Fadhil Syahrial.pptx</dc:title>
</cp:coreProperties>
</file>